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63" r:id="rId3"/>
    <p:sldId id="283" r:id="rId4"/>
    <p:sldId id="284" r:id="rId5"/>
    <p:sldId id="286" r:id="rId6"/>
    <p:sldId id="257" r:id="rId7"/>
    <p:sldId id="259" r:id="rId8"/>
    <p:sldId id="260" r:id="rId9"/>
    <p:sldId id="261" r:id="rId10"/>
    <p:sldId id="264" r:id="rId11"/>
    <p:sldId id="262" r:id="rId12"/>
    <p:sldId id="258" r:id="rId13"/>
    <p:sldId id="265" r:id="rId14"/>
    <p:sldId id="266" r:id="rId15"/>
    <p:sldId id="267" r:id="rId16"/>
    <p:sldId id="268" r:id="rId17"/>
    <p:sldId id="269" r:id="rId18"/>
    <p:sldId id="279" r:id="rId19"/>
    <p:sldId id="272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37779-1928-5E10-BF4D-776E5207CA3D}" v="20" dt="2023-09-27T10:27:05.646"/>
    <p1510:client id="{039B186D-E889-920C-0642-01D4B1C08358}" v="30" dt="2023-09-28T07:11:13.432"/>
    <p1510:client id="{0982ED4C-13A0-011A-0FB3-FB43BC244946}" v="65" dt="2023-09-28T07:33:56.110"/>
    <p1510:client id="{0F670916-D4CC-6CEF-11CC-7AF2D9F68D20}" v="468" dt="2023-09-25T11:18:02.215"/>
    <p1510:client id="{13AA8008-9D89-9461-6F08-5F1930938101}" v="650" dt="2023-09-25T11:18:20.057"/>
    <p1510:client id="{27580092-B2B8-0A4D-FAC4-52BD101B4348}" v="212" dt="2023-09-21T07:35:12.292"/>
    <p1510:client id="{3D90F31D-75D4-DFB4-232A-1695390686A0}" v="168" dt="2023-09-27T10:28:55.012"/>
    <p1510:client id="{46AAC32E-25AC-AD0C-B13B-1A2113C04175}" v="215" dt="2023-09-27T10:29:45.563"/>
    <p1510:client id="{4EB67925-9D6E-45EB-A730-632F7D049ECB}" v="480" dt="2023-09-28T07:25:00.122"/>
    <p1510:client id="{7DBE7323-263A-4221-9A10-93F189137BCF}" v="439" dt="2023-09-21T07:34:53.592"/>
    <p1510:client id="{94760996-172E-4ADA-B161-B8CF2B15C7EC}" v="69" dt="2023-09-28T07:05:43.463"/>
    <p1510:client id="{99F8C929-BCDC-BD60-FBC0-4D423B24853F}" v="76" dt="2023-09-28T07:33:03.804"/>
    <p1510:client id="{C68E165B-ED17-F4B5-ADD3-AF3C4EDA23B2}" v="159" dt="2023-09-28T07:33:31.4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CF27ED-0469-4AD3-8838-871A47E617E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6B8025-315B-48BD-B534-9797DD5756AC}">
      <dgm:prSet/>
      <dgm:spPr/>
      <dgm:t>
        <a:bodyPr/>
        <a:lstStyle/>
        <a:p>
          <a:r>
            <a:rPr lang="hu-HU" b="0" i="0"/>
            <a:t>Hordozható</a:t>
          </a:r>
          <a:endParaRPr lang="en-US"/>
        </a:p>
      </dgm:t>
    </dgm:pt>
    <dgm:pt modelId="{61317EDA-CBE4-4F34-948D-5C74CCADE6C8}" type="parTrans" cxnId="{2EA5804A-3AB5-4722-B3AE-D284C6D7582E}">
      <dgm:prSet/>
      <dgm:spPr/>
      <dgm:t>
        <a:bodyPr/>
        <a:lstStyle/>
        <a:p>
          <a:endParaRPr lang="en-US"/>
        </a:p>
      </dgm:t>
    </dgm:pt>
    <dgm:pt modelId="{C9FE86AC-26FC-4845-866E-01B9D99D50DD}" type="sibTrans" cxnId="{2EA5804A-3AB5-4722-B3AE-D284C6D7582E}">
      <dgm:prSet/>
      <dgm:spPr/>
      <dgm:t>
        <a:bodyPr/>
        <a:lstStyle/>
        <a:p>
          <a:endParaRPr lang="en-US"/>
        </a:p>
      </dgm:t>
    </dgm:pt>
    <dgm:pt modelId="{75331708-B759-49DB-8CF5-E71B37984672}">
      <dgm:prSet/>
      <dgm:spPr/>
      <dgm:t>
        <a:bodyPr/>
        <a:lstStyle/>
        <a:p>
          <a:r>
            <a:rPr lang="hu-HU" b="0" i="0"/>
            <a:t>Skálázható</a:t>
          </a:r>
          <a:endParaRPr lang="en-US"/>
        </a:p>
      </dgm:t>
    </dgm:pt>
    <dgm:pt modelId="{63336E8F-8EC5-4689-B8A9-4CF3DAF5D448}" type="parTrans" cxnId="{94D0EAEC-CDA5-40C5-9F24-8A7FD7D7C057}">
      <dgm:prSet/>
      <dgm:spPr/>
      <dgm:t>
        <a:bodyPr/>
        <a:lstStyle/>
        <a:p>
          <a:endParaRPr lang="en-US"/>
        </a:p>
      </dgm:t>
    </dgm:pt>
    <dgm:pt modelId="{DB5D8035-F027-433C-A6D1-98C307B1B221}" type="sibTrans" cxnId="{94D0EAEC-CDA5-40C5-9F24-8A7FD7D7C057}">
      <dgm:prSet/>
      <dgm:spPr/>
      <dgm:t>
        <a:bodyPr/>
        <a:lstStyle/>
        <a:p>
          <a:endParaRPr lang="en-US"/>
        </a:p>
      </dgm:t>
    </dgm:pt>
    <dgm:pt modelId="{07D34BB3-E290-44C2-B263-63B9561822C8}">
      <dgm:prSet/>
      <dgm:spPr/>
      <dgm:t>
        <a:bodyPr/>
        <a:lstStyle/>
        <a:p>
          <a:r>
            <a:rPr lang="hu-HU" b="0" i="0"/>
            <a:t>Rugalmas</a:t>
          </a:r>
          <a:endParaRPr lang="en-US"/>
        </a:p>
      </dgm:t>
    </dgm:pt>
    <dgm:pt modelId="{2472C163-1152-4CAA-A132-9A4B35204AC6}" type="parTrans" cxnId="{2D3F9478-1CD9-43CD-B3F7-D65C8EF3E3C9}">
      <dgm:prSet/>
      <dgm:spPr/>
      <dgm:t>
        <a:bodyPr/>
        <a:lstStyle/>
        <a:p>
          <a:endParaRPr lang="en-US"/>
        </a:p>
      </dgm:t>
    </dgm:pt>
    <dgm:pt modelId="{0BFE001B-E49A-4A96-A5E8-87AB0E889A99}" type="sibTrans" cxnId="{2D3F9478-1CD9-43CD-B3F7-D65C8EF3E3C9}">
      <dgm:prSet/>
      <dgm:spPr/>
      <dgm:t>
        <a:bodyPr/>
        <a:lstStyle/>
        <a:p>
          <a:endParaRPr lang="en-US"/>
        </a:p>
      </dgm:t>
    </dgm:pt>
    <dgm:pt modelId="{7252F8B3-53B1-41EA-80D2-C5AF2B8F3B71}">
      <dgm:prSet/>
      <dgm:spPr/>
      <dgm:t>
        <a:bodyPr/>
        <a:lstStyle/>
        <a:p>
          <a:r>
            <a:rPr lang="hu-HU" b="0" i="0"/>
            <a:t>Rövid telepítési idő</a:t>
          </a:r>
          <a:endParaRPr lang="en-US"/>
        </a:p>
      </dgm:t>
    </dgm:pt>
    <dgm:pt modelId="{E57CA640-1E4A-41D1-A538-B73A4240F754}" type="parTrans" cxnId="{52CB4BC0-0987-468E-B51A-E47BF12FDD45}">
      <dgm:prSet/>
      <dgm:spPr/>
      <dgm:t>
        <a:bodyPr/>
        <a:lstStyle/>
        <a:p>
          <a:endParaRPr lang="en-US"/>
        </a:p>
      </dgm:t>
    </dgm:pt>
    <dgm:pt modelId="{0FEA7C00-C8F5-4771-AD2A-31F3DBC264B3}" type="sibTrans" cxnId="{52CB4BC0-0987-468E-B51A-E47BF12FDD45}">
      <dgm:prSet/>
      <dgm:spPr/>
      <dgm:t>
        <a:bodyPr/>
        <a:lstStyle/>
        <a:p>
          <a:endParaRPr lang="en-US"/>
        </a:p>
      </dgm:t>
    </dgm:pt>
    <dgm:pt modelId="{248A3E74-A68C-4DFA-B2A3-F1752A994CC5}">
      <dgm:prSet/>
      <dgm:spPr/>
      <dgm:t>
        <a:bodyPr/>
        <a:lstStyle/>
        <a:p>
          <a:r>
            <a:rPr lang="hu-HU" b="0" i="0"/>
            <a:t>Megbízhatóság</a:t>
          </a:r>
          <a:endParaRPr lang="en-US"/>
        </a:p>
      </dgm:t>
    </dgm:pt>
    <dgm:pt modelId="{98632DDE-95A0-4FCD-88C2-A763D1E4F27F}" type="parTrans" cxnId="{D73AE609-ED43-4974-ACA8-B58B05E86405}">
      <dgm:prSet/>
      <dgm:spPr/>
      <dgm:t>
        <a:bodyPr/>
        <a:lstStyle/>
        <a:p>
          <a:endParaRPr lang="en-US"/>
        </a:p>
      </dgm:t>
    </dgm:pt>
    <dgm:pt modelId="{86EC0C02-3CA6-4E0E-A81A-3A1D70F74219}" type="sibTrans" cxnId="{D73AE609-ED43-4974-ACA8-B58B05E86405}">
      <dgm:prSet/>
      <dgm:spPr/>
      <dgm:t>
        <a:bodyPr/>
        <a:lstStyle/>
        <a:p>
          <a:endParaRPr lang="en-US"/>
        </a:p>
      </dgm:t>
    </dgm:pt>
    <dgm:pt modelId="{48B34028-C1AE-44E4-8C1B-907DE5380E37}">
      <dgm:prSet/>
      <dgm:spPr/>
      <dgm:t>
        <a:bodyPr/>
        <a:lstStyle/>
        <a:p>
          <a:r>
            <a:rPr lang="hu-HU" b="0" i="0"/>
            <a:t>Nagy távolságú átvitel</a:t>
          </a:r>
          <a:endParaRPr lang="en-US"/>
        </a:p>
      </dgm:t>
    </dgm:pt>
    <dgm:pt modelId="{F2593A5A-7261-41B6-866A-8524347E5DD2}" type="parTrans" cxnId="{8772F2D5-0AB0-4813-AE31-A9C819DE400F}">
      <dgm:prSet/>
      <dgm:spPr/>
      <dgm:t>
        <a:bodyPr/>
        <a:lstStyle/>
        <a:p>
          <a:endParaRPr lang="en-US"/>
        </a:p>
      </dgm:t>
    </dgm:pt>
    <dgm:pt modelId="{659081AF-9A0B-4C0B-BBE7-CD8D225EE8C6}" type="sibTrans" cxnId="{8772F2D5-0AB0-4813-AE31-A9C819DE400F}">
      <dgm:prSet/>
      <dgm:spPr/>
      <dgm:t>
        <a:bodyPr/>
        <a:lstStyle/>
        <a:p>
          <a:endParaRPr lang="en-US"/>
        </a:p>
      </dgm:t>
    </dgm:pt>
    <dgm:pt modelId="{B91827A5-FB38-4FC8-832E-7A7E89750C6A}" type="pres">
      <dgm:prSet presAssocID="{63CF27ED-0469-4AD3-8838-871A47E617EF}" presName="diagram" presStyleCnt="0">
        <dgm:presLayoutVars>
          <dgm:dir/>
          <dgm:resizeHandles val="exact"/>
        </dgm:presLayoutVars>
      </dgm:prSet>
      <dgm:spPr/>
    </dgm:pt>
    <dgm:pt modelId="{41DA8F20-10A6-4FA6-936D-BA4A1EAAFFF9}" type="pres">
      <dgm:prSet presAssocID="{7D6B8025-315B-48BD-B534-9797DD5756AC}" presName="node" presStyleLbl="node1" presStyleIdx="0" presStyleCnt="6">
        <dgm:presLayoutVars>
          <dgm:bulletEnabled val="1"/>
        </dgm:presLayoutVars>
      </dgm:prSet>
      <dgm:spPr/>
    </dgm:pt>
    <dgm:pt modelId="{1CC1C209-1A6D-4066-B678-D199BDF3BB24}" type="pres">
      <dgm:prSet presAssocID="{C9FE86AC-26FC-4845-866E-01B9D99D50DD}" presName="sibTrans" presStyleCnt="0"/>
      <dgm:spPr/>
    </dgm:pt>
    <dgm:pt modelId="{78F60BE0-B21C-4CC7-A0F9-2973CEFDE3E3}" type="pres">
      <dgm:prSet presAssocID="{75331708-B759-49DB-8CF5-E71B37984672}" presName="node" presStyleLbl="node1" presStyleIdx="1" presStyleCnt="6">
        <dgm:presLayoutVars>
          <dgm:bulletEnabled val="1"/>
        </dgm:presLayoutVars>
      </dgm:prSet>
      <dgm:spPr/>
    </dgm:pt>
    <dgm:pt modelId="{CA3C3ABD-C825-4E3A-863E-0ECE45389098}" type="pres">
      <dgm:prSet presAssocID="{DB5D8035-F027-433C-A6D1-98C307B1B221}" presName="sibTrans" presStyleCnt="0"/>
      <dgm:spPr/>
    </dgm:pt>
    <dgm:pt modelId="{A3F3763E-3C45-458F-B130-061576D10908}" type="pres">
      <dgm:prSet presAssocID="{07D34BB3-E290-44C2-B263-63B9561822C8}" presName="node" presStyleLbl="node1" presStyleIdx="2" presStyleCnt="6">
        <dgm:presLayoutVars>
          <dgm:bulletEnabled val="1"/>
        </dgm:presLayoutVars>
      </dgm:prSet>
      <dgm:spPr/>
    </dgm:pt>
    <dgm:pt modelId="{E8AD5755-6A67-4152-B440-7339435621F1}" type="pres">
      <dgm:prSet presAssocID="{0BFE001B-E49A-4A96-A5E8-87AB0E889A99}" presName="sibTrans" presStyleCnt="0"/>
      <dgm:spPr/>
    </dgm:pt>
    <dgm:pt modelId="{CB84C34C-571C-43A3-B98A-D7B1ACBBE8B9}" type="pres">
      <dgm:prSet presAssocID="{7252F8B3-53B1-41EA-80D2-C5AF2B8F3B71}" presName="node" presStyleLbl="node1" presStyleIdx="3" presStyleCnt="6">
        <dgm:presLayoutVars>
          <dgm:bulletEnabled val="1"/>
        </dgm:presLayoutVars>
      </dgm:prSet>
      <dgm:spPr/>
    </dgm:pt>
    <dgm:pt modelId="{1C2D87EC-F8DB-40DB-AECD-803C559F81F0}" type="pres">
      <dgm:prSet presAssocID="{0FEA7C00-C8F5-4771-AD2A-31F3DBC264B3}" presName="sibTrans" presStyleCnt="0"/>
      <dgm:spPr/>
    </dgm:pt>
    <dgm:pt modelId="{DB9BC159-CA93-47F2-84EB-D43E63A0BBB9}" type="pres">
      <dgm:prSet presAssocID="{248A3E74-A68C-4DFA-B2A3-F1752A994CC5}" presName="node" presStyleLbl="node1" presStyleIdx="4" presStyleCnt="6">
        <dgm:presLayoutVars>
          <dgm:bulletEnabled val="1"/>
        </dgm:presLayoutVars>
      </dgm:prSet>
      <dgm:spPr/>
    </dgm:pt>
    <dgm:pt modelId="{E740777E-A8BD-40B5-A9E2-57CEC93B7641}" type="pres">
      <dgm:prSet presAssocID="{86EC0C02-3CA6-4E0E-A81A-3A1D70F74219}" presName="sibTrans" presStyleCnt="0"/>
      <dgm:spPr/>
    </dgm:pt>
    <dgm:pt modelId="{A71FBB00-9975-4420-BDF0-22199A8A1A36}" type="pres">
      <dgm:prSet presAssocID="{48B34028-C1AE-44E4-8C1B-907DE5380E37}" presName="node" presStyleLbl="node1" presStyleIdx="5" presStyleCnt="6">
        <dgm:presLayoutVars>
          <dgm:bulletEnabled val="1"/>
        </dgm:presLayoutVars>
      </dgm:prSet>
      <dgm:spPr/>
    </dgm:pt>
  </dgm:ptLst>
  <dgm:cxnLst>
    <dgm:cxn modelId="{1E47BE00-AFBD-4AA9-8B5F-CEBDFCCD6BC9}" type="presOf" srcId="{63CF27ED-0469-4AD3-8838-871A47E617EF}" destId="{B91827A5-FB38-4FC8-832E-7A7E89750C6A}" srcOrd="0" destOrd="0" presId="urn:microsoft.com/office/officeart/2005/8/layout/default"/>
    <dgm:cxn modelId="{D73AE609-ED43-4974-ACA8-B58B05E86405}" srcId="{63CF27ED-0469-4AD3-8838-871A47E617EF}" destId="{248A3E74-A68C-4DFA-B2A3-F1752A994CC5}" srcOrd="4" destOrd="0" parTransId="{98632DDE-95A0-4FCD-88C2-A763D1E4F27F}" sibTransId="{86EC0C02-3CA6-4E0E-A81A-3A1D70F74219}"/>
    <dgm:cxn modelId="{3CFFF41A-28AC-4B48-B136-E6C285E427FA}" type="presOf" srcId="{7252F8B3-53B1-41EA-80D2-C5AF2B8F3B71}" destId="{CB84C34C-571C-43A3-B98A-D7B1ACBBE8B9}" srcOrd="0" destOrd="0" presId="urn:microsoft.com/office/officeart/2005/8/layout/default"/>
    <dgm:cxn modelId="{C5E8605F-5A95-463D-9E57-D06A4731E21B}" type="presOf" srcId="{7D6B8025-315B-48BD-B534-9797DD5756AC}" destId="{41DA8F20-10A6-4FA6-936D-BA4A1EAAFFF9}" srcOrd="0" destOrd="0" presId="urn:microsoft.com/office/officeart/2005/8/layout/default"/>
    <dgm:cxn modelId="{2446C066-81BF-4702-9C54-583A1849F336}" type="presOf" srcId="{75331708-B759-49DB-8CF5-E71B37984672}" destId="{78F60BE0-B21C-4CC7-A0F9-2973CEFDE3E3}" srcOrd="0" destOrd="0" presId="urn:microsoft.com/office/officeart/2005/8/layout/default"/>
    <dgm:cxn modelId="{423FD648-6E3A-4001-803B-C43D663749FA}" type="presOf" srcId="{248A3E74-A68C-4DFA-B2A3-F1752A994CC5}" destId="{DB9BC159-CA93-47F2-84EB-D43E63A0BBB9}" srcOrd="0" destOrd="0" presId="urn:microsoft.com/office/officeart/2005/8/layout/default"/>
    <dgm:cxn modelId="{2EA5804A-3AB5-4722-B3AE-D284C6D7582E}" srcId="{63CF27ED-0469-4AD3-8838-871A47E617EF}" destId="{7D6B8025-315B-48BD-B534-9797DD5756AC}" srcOrd="0" destOrd="0" parTransId="{61317EDA-CBE4-4F34-948D-5C74CCADE6C8}" sibTransId="{C9FE86AC-26FC-4845-866E-01B9D99D50DD}"/>
    <dgm:cxn modelId="{2D3F9478-1CD9-43CD-B3F7-D65C8EF3E3C9}" srcId="{63CF27ED-0469-4AD3-8838-871A47E617EF}" destId="{07D34BB3-E290-44C2-B263-63B9561822C8}" srcOrd="2" destOrd="0" parTransId="{2472C163-1152-4CAA-A132-9A4B35204AC6}" sibTransId="{0BFE001B-E49A-4A96-A5E8-87AB0E889A99}"/>
    <dgm:cxn modelId="{A0D19880-82EC-4F86-8AA3-45BDFA8428D6}" type="presOf" srcId="{48B34028-C1AE-44E4-8C1B-907DE5380E37}" destId="{A71FBB00-9975-4420-BDF0-22199A8A1A36}" srcOrd="0" destOrd="0" presId="urn:microsoft.com/office/officeart/2005/8/layout/default"/>
    <dgm:cxn modelId="{BE8E8D98-2D9F-4F71-8974-32A72805610E}" type="presOf" srcId="{07D34BB3-E290-44C2-B263-63B9561822C8}" destId="{A3F3763E-3C45-458F-B130-061576D10908}" srcOrd="0" destOrd="0" presId="urn:microsoft.com/office/officeart/2005/8/layout/default"/>
    <dgm:cxn modelId="{52CB4BC0-0987-468E-B51A-E47BF12FDD45}" srcId="{63CF27ED-0469-4AD3-8838-871A47E617EF}" destId="{7252F8B3-53B1-41EA-80D2-C5AF2B8F3B71}" srcOrd="3" destOrd="0" parTransId="{E57CA640-1E4A-41D1-A538-B73A4240F754}" sibTransId="{0FEA7C00-C8F5-4771-AD2A-31F3DBC264B3}"/>
    <dgm:cxn modelId="{8772F2D5-0AB0-4813-AE31-A9C819DE400F}" srcId="{63CF27ED-0469-4AD3-8838-871A47E617EF}" destId="{48B34028-C1AE-44E4-8C1B-907DE5380E37}" srcOrd="5" destOrd="0" parTransId="{F2593A5A-7261-41B6-866A-8524347E5DD2}" sibTransId="{659081AF-9A0B-4C0B-BBE7-CD8D225EE8C6}"/>
    <dgm:cxn modelId="{94D0EAEC-CDA5-40C5-9F24-8A7FD7D7C057}" srcId="{63CF27ED-0469-4AD3-8838-871A47E617EF}" destId="{75331708-B759-49DB-8CF5-E71B37984672}" srcOrd="1" destOrd="0" parTransId="{63336E8F-8EC5-4689-B8A9-4CF3DAF5D448}" sibTransId="{DB5D8035-F027-433C-A6D1-98C307B1B221}"/>
    <dgm:cxn modelId="{BF90208D-8479-4B4F-8547-C9D8F614A4D6}" type="presParOf" srcId="{B91827A5-FB38-4FC8-832E-7A7E89750C6A}" destId="{41DA8F20-10A6-4FA6-936D-BA4A1EAAFFF9}" srcOrd="0" destOrd="0" presId="urn:microsoft.com/office/officeart/2005/8/layout/default"/>
    <dgm:cxn modelId="{A24AF2BE-C542-4301-BE8D-3427BF32E70E}" type="presParOf" srcId="{B91827A5-FB38-4FC8-832E-7A7E89750C6A}" destId="{1CC1C209-1A6D-4066-B678-D199BDF3BB24}" srcOrd="1" destOrd="0" presId="urn:microsoft.com/office/officeart/2005/8/layout/default"/>
    <dgm:cxn modelId="{B83F6F03-520B-4EEF-B1DA-F47568BB0E69}" type="presParOf" srcId="{B91827A5-FB38-4FC8-832E-7A7E89750C6A}" destId="{78F60BE0-B21C-4CC7-A0F9-2973CEFDE3E3}" srcOrd="2" destOrd="0" presId="urn:microsoft.com/office/officeart/2005/8/layout/default"/>
    <dgm:cxn modelId="{4F383C08-AC7A-4BDB-859F-4CBBB29647C7}" type="presParOf" srcId="{B91827A5-FB38-4FC8-832E-7A7E89750C6A}" destId="{CA3C3ABD-C825-4E3A-863E-0ECE45389098}" srcOrd="3" destOrd="0" presId="urn:microsoft.com/office/officeart/2005/8/layout/default"/>
    <dgm:cxn modelId="{4FF3EA3B-92B9-4848-B44E-BA1C9386B4B0}" type="presParOf" srcId="{B91827A5-FB38-4FC8-832E-7A7E89750C6A}" destId="{A3F3763E-3C45-458F-B130-061576D10908}" srcOrd="4" destOrd="0" presId="urn:microsoft.com/office/officeart/2005/8/layout/default"/>
    <dgm:cxn modelId="{0BC2D106-0ABC-4E0A-AD93-BC7BAB7F14FC}" type="presParOf" srcId="{B91827A5-FB38-4FC8-832E-7A7E89750C6A}" destId="{E8AD5755-6A67-4152-B440-7339435621F1}" srcOrd="5" destOrd="0" presId="urn:microsoft.com/office/officeart/2005/8/layout/default"/>
    <dgm:cxn modelId="{20C1D6A8-E0BF-4567-9748-CE11EEB93632}" type="presParOf" srcId="{B91827A5-FB38-4FC8-832E-7A7E89750C6A}" destId="{CB84C34C-571C-43A3-B98A-D7B1ACBBE8B9}" srcOrd="6" destOrd="0" presId="urn:microsoft.com/office/officeart/2005/8/layout/default"/>
    <dgm:cxn modelId="{95FE244E-B6DD-4629-918C-1559BD35B476}" type="presParOf" srcId="{B91827A5-FB38-4FC8-832E-7A7E89750C6A}" destId="{1C2D87EC-F8DB-40DB-AECD-803C559F81F0}" srcOrd="7" destOrd="0" presId="urn:microsoft.com/office/officeart/2005/8/layout/default"/>
    <dgm:cxn modelId="{F5C20B22-DC01-42F5-BADA-FC91D01DD547}" type="presParOf" srcId="{B91827A5-FB38-4FC8-832E-7A7E89750C6A}" destId="{DB9BC159-CA93-47F2-84EB-D43E63A0BBB9}" srcOrd="8" destOrd="0" presId="urn:microsoft.com/office/officeart/2005/8/layout/default"/>
    <dgm:cxn modelId="{F5D504E7-A50E-4881-A975-4C31258AA3EA}" type="presParOf" srcId="{B91827A5-FB38-4FC8-832E-7A7E89750C6A}" destId="{E740777E-A8BD-40B5-A9E2-57CEC93B7641}" srcOrd="9" destOrd="0" presId="urn:microsoft.com/office/officeart/2005/8/layout/default"/>
    <dgm:cxn modelId="{68D2CF83-D164-45B4-A1A5-95A24E9200D6}" type="presParOf" srcId="{B91827A5-FB38-4FC8-832E-7A7E89750C6A}" destId="{A71FBB00-9975-4420-BDF0-22199A8A1A3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DA8F20-10A6-4FA6-936D-BA4A1EAAFFF9}">
      <dsp:nvSpPr>
        <dsp:cNvPr id="0" name=""/>
        <dsp:cNvSpPr/>
      </dsp:nvSpPr>
      <dsp:spPr>
        <a:xfrm>
          <a:off x="0" y="117957"/>
          <a:ext cx="2938860" cy="17633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b="0" i="0" kern="1200"/>
            <a:t>Hordozható</a:t>
          </a:r>
          <a:endParaRPr lang="en-US" sz="2800" kern="1200"/>
        </a:p>
      </dsp:txBody>
      <dsp:txXfrm>
        <a:off x="0" y="117957"/>
        <a:ext cx="2938860" cy="1763316"/>
      </dsp:txXfrm>
    </dsp:sp>
    <dsp:sp modelId="{78F60BE0-B21C-4CC7-A0F9-2973CEFDE3E3}">
      <dsp:nvSpPr>
        <dsp:cNvPr id="0" name=""/>
        <dsp:cNvSpPr/>
      </dsp:nvSpPr>
      <dsp:spPr>
        <a:xfrm>
          <a:off x="3232745" y="117957"/>
          <a:ext cx="2938860" cy="176331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b="0" i="0" kern="1200"/>
            <a:t>Skálázható</a:t>
          </a:r>
          <a:endParaRPr lang="en-US" sz="2800" kern="1200"/>
        </a:p>
      </dsp:txBody>
      <dsp:txXfrm>
        <a:off x="3232745" y="117957"/>
        <a:ext cx="2938860" cy="1763316"/>
      </dsp:txXfrm>
    </dsp:sp>
    <dsp:sp modelId="{A3F3763E-3C45-458F-B130-061576D10908}">
      <dsp:nvSpPr>
        <dsp:cNvPr id="0" name=""/>
        <dsp:cNvSpPr/>
      </dsp:nvSpPr>
      <dsp:spPr>
        <a:xfrm>
          <a:off x="6465492" y="117957"/>
          <a:ext cx="2938860" cy="176331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b="0" i="0" kern="1200"/>
            <a:t>Rugalmas</a:t>
          </a:r>
          <a:endParaRPr lang="en-US" sz="2800" kern="1200"/>
        </a:p>
      </dsp:txBody>
      <dsp:txXfrm>
        <a:off x="6465492" y="117957"/>
        <a:ext cx="2938860" cy="1763316"/>
      </dsp:txXfrm>
    </dsp:sp>
    <dsp:sp modelId="{CB84C34C-571C-43A3-B98A-D7B1ACBBE8B9}">
      <dsp:nvSpPr>
        <dsp:cNvPr id="0" name=""/>
        <dsp:cNvSpPr/>
      </dsp:nvSpPr>
      <dsp:spPr>
        <a:xfrm>
          <a:off x="0" y="2175159"/>
          <a:ext cx="2938860" cy="17633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b="0" i="0" kern="1200"/>
            <a:t>Rövid telepítési idő</a:t>
          </a:r>
          <a:endParaRPr lang="en-US" sz="2800" kern="1200"/>
        </a:p>
      </dsp:txBody>
      <dsp:txXfrm>
        <a:off x="0" y="2175159"/>
        <a:ext cx="2938860" cy="1763316"/>
      </dsp:txXfrm>
    </dsp:sp>
    <dsp:sp modelId="{DB9BC159-CA93-47F2-84EB-D43E63A0BBB9}">
      <dsp:nvSpPr>
        <dsp:cNvPr id="0" name=""/>
        <dsp:cNvSpPr/>
      </dsp:nvSpPr>
      <dsp:spPr>
        <a:xfrm>
          <a:off x="3232746" y="2175160"/>
          <a:ext cx="2938860" cy="176331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b="0" i="0" kern="1200"/>
            <a:t>Megbízhatóság</a:t>
          </a:r>
          <a:endParaRPr lang="en-US" sz="2800" kern="1200"/>
        </a:p>
      </dsp:txBody>
      <dsp:txXfrm>
        <a:off x="3232746" y="2175160"/>
        <a:ext cx="2938860" cy="1763316"/>
      </dsp:txXfrm>
    </dsp:sp>
    <dsp:sp modelId="{A71FBB00-9975-4420-BDF0-22199A8A1A36}">
      <dsp:nvSpPr>
        <dsp:cNvPr id="0" name=""/>
        <dsp:cNvSpPr/>
      </dsp:nvSpPr>
      <dsp:spPr>
        <a:xfrm>
          <a:off x="6465492" y="2175160"/>
          <a:ext cx="2938860" cy="17633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800" b="0" i="0" kern="1200"/>
            <a:t>Nagy távolságú átvitel</a:t>
          </a:r>
          <a:endParaRPr lang="en-US" sz="2800" kern="1200"/>
        </a:p>
      </dsp:txBody>
      <dsp:txXfrm>
        <a:off x="6465492" y="2175160"/>
        <a:ext cx="2938860" cy="1763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2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0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09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2596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34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8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50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34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84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4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0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0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5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11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0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5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81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710" r:id="rId12"/>
    <p:sldLayoutId id="2147483693" r:id="rId13"/>
    <p:sldLayoutId id="2147483713" r:id="rId14"/>
    <p:sldLayoutId id="2147483694" r:id="rId15"/>
    <p:sldLayoutId id="2147483696" r:id="rId16"/>
    <p:sldLayoutId id="214748369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hu.wikipedia.org/wiki/UTP" TargetMode="External"/><Relationship Id="rId13" Type="http://schemas.openxmlformats.org/officeDocument/2006/relationships/hyperlink" Target="https://hama.blog.hu/2016/07/30/hdmi_dvi_displayport_d-sub_tegyunk_rendet_a_csatlakozok_kozott" TargetMode="External"/><Relationship Id="rId3" Type="http://schemas.openxmlformats.org/officeDocument/2006/relationships/hyperlink" Target="https://www.geeksforgeeks.org/what-is-coaxial-cable/" TargetMode="External"/><Relationship Id="rId7" Type="http://schemas.openxmlformats.org/officeDocument/2006/relationships/hyperlink" Target="https://hu.wikipedia.org/wiki/Sztere%C3%B3_hangz%C3%A1s" TargetMode="External"/><Relationship Id="rId12" Type="http://schemas.openxmlformats.org/officeDocument/2006/relationships/hyperlink" Target="https://kabelvilag.hu/hdmi-kabel-tipusok" TargetMode="External"/><Relationship Id="rId2" Type="http://schemas.openxmlformats.org/officeDocument/2006/relationships/hyperlink" Target="https://en.wikipedia.org/wiki/Coaxial_cabl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newmicrophone.com/differences-between-2-5mm-3-5mm-6-35mm-headphone-jacks/" TargetMode="External"/><Relationship Id="rId11" Type="http://schemas.openxmlformats.org/officeDocument/2006/relationships/hyperlink" Target="https://www.tme.eu/hu/news/library-articles/page/21817/Optika-kabel-minden-amit-tudnod-kell/" TargetMode="External"/><Relationship Id="rId5" Type="http://schemas.openxmlformats.org/officeDocument/2006/relationships/hyperlink" Target="https://hu.frwiki.wiki/wiki/Jack_(prise)" TargetMode="External"/><Relationship Id="rId10" Type="http://schemas.openxmlformats.org/officeDocument/2006/relationships/hyperlink" Target="https://www.pcx.hu/minden-informacio-amit-az-usb-szabvanyrol-es-a-csatlakozokrol-tudni-kell" TargetMode="External"/><Relationship Id="rId4" Type="http://schemas.openxmlformats.org/officeDocument/2006/relationships/hyperlink" Target="https://contenthub.netacad.com/itn/4.3.5" TargetMode="External"/><Relationship Id="rId9" Type="http://schemas.openxmlformats.org/officeDocument/2006/relationships/hyperlink" Target="https://www.alza.hu/bluetooth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en.wikipedia.org/wiki/Carl_Concelman#cite_note-1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hu-HU">
                <a:solidFill>
                  <a:schemeClr val="tx2"/>
                </a:solidFill>
                <a:cs typeface="Calibri"/>
              </a:rPr>
              <a:t>Készítette: Péter Dávid, Szekeres Rafael Alex, Varga Szilárd</a:t>
            </a:r>
            <a:endParaRPr lang="hu-HU">
              <a:solidFill>
                <a:schemeClr val="tx2"/>
              </a:solidFill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hu-HU" b="1">
                <a:ea typeface="+mj-lt"/>
                <a:cs typeface="+mj-lt"/>
              </a:rPr>
              <a:t>Vezetékes és vezeték nélküli átviteli közegek</a:t>
            </a:r>
            <a:endParaRPr lang="hu-HU">
              <a:cs typeface="Calibri Light"/>
            </a:endParaRPr>
          </a:p>
          <a:p>
            <a:endParaRPr lang="hu-HU" b="1">
              <a:cs typeface="Calibri Light"/>
            </a:endParaRPr>
          </a:p>
          <a:p>
            <a:endParaRPr lang="hu-HU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046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9C1E9-A721-78CB-35C7-B87F844A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hu-HU" b="1">
                <a:cs typeface="Calibri Light"/>
              </a:rPr>
              <a:t>A koaxiális kábel csatlakozói (F)</a:t>
            </a:r>
            <a:endParaRPr lang="hu-HU" b="1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450A69-2B48-704A-8FBD-C0C2E2E10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cs typeface="Calibri"/>
              </a:rPr>
              <a:t>Eric E. Winston, </a:t>
            </a:r>
            <a:r>
              <a:rPr lang="hu-HU" err="1"/>
              <a:t>Jerrold</a:t>
            </a:r>
            <a:r>
              <a:rPr lang="hu-HU"/>
              <a:t> Electronics</a:t>
            </a:r>
            <a:endParaRPr lang="hu-HU">
              <a:cs typeface="Calibri"/>
            </a:endParaRPr>
          </a:p>
          <a:p>
            <a:r>
              <a:rPr lang="hu-HU">
                <a:cs typeface="Calibri"/>
              </a:rPr>
              <a:t>1950 körül</a:t>
            </a:r>
          </a:p>
          <a:p>
            <a:r>
              <a:rPr lang="hu-HU">
                <a:cs typeface="Calibri"/>
              </a:rPr>
              <a:t>Általában napelemekhez, tv-khez használjuk</a:t>
            </a:r>
          </a:p>
          <a:p>
            <a:endParaRPr lang="hu-HU">
              <a:cs typeface="Calibri"/>
            </a:endParaRPr>
          </a:p>
          <a:p>
            <a:endParaRPr lang="hu-HU">
              <a:cs typeface="Calibri"/>
            </a:endParaRPr>
          </a:p>
        </p:txBody>
      </p:sp>
      <p:pic>
        <p:nvPicPr>
          <p:cNvPr id="4" name="Kép 3" descr="A képen fém, összekötő, Háztartási vasáru, rögzítő látható&#10;&#10;Automatikusan generált leírás">
            <a:extLst>
              <a:ext uri="{FF2B5EF4-FFF2-40B4-BE49-F238E27FC236}">
                <a16:creationId xmlns:a16="http://schemas.microsoft.com/office/drawing/2014/main" id="{9FA0B750-F6B3-BE2E-F239-FD482F9F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214978"/>
            <a:ext cx="5451627" cy="387065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33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1AEE0C-4A39-EBB9-22E5-BB4576B94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hu-HU" b="1">
                <a:cs typeface="Calibri Light"/>
              </a:rPr>
              <a:t>A koaxiális kábel csatlakozói (N)</a:t>
            </a:r>
            <a:endParaRPr lang="hu-HU" b="1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234E28-EDED-2129-1DC5-F3C12E06C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965394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cs typeface="Calibri"/>
              </a:rPr>
              <a:t>Paul Neill fejlesztette ki </a:t>
            </a:r>
            <a:r>
              <a:rPr lang="hu-HU">
                <a:ea typeface="+mn-lt"/>
                <a:cs typeface="+mn-lt"/>
              </a:rPr>
              <a:t>(</a:t>
            </a:r>
            <a:r>
              <a:rPr lang="hu-HU" err="1">
                <a:ea typeface="+mn-lt"/>
                <a:cs typeface="+mn-lt"/>
              </a:rPr>
              <a:t>September</a:t>
            </a:r>
            <a:r>
              <a:rPr lang="hu-HU">
                <a:ea typeface="+mn-lt"/>
                <a:cs typeface="+mn-lt"/>
              </a:rPr>
              <a:t> 6, 1882 – </a:t>
            </a:r>
            <a:r>
              <a:rPr lang="hu-HU" err="1">
                <a:ea typeface="+mn-lt"/>
                <a:cs typeface="+mn-lt"/>
              </a:rPr>
              <a:t>October</a:t>
            </a:r>
            <a:r>
              <a:rPr lang="hu-HU">
                <a:ea typeface="+mn-lt"/>
                <a:cs typeface="+mn-lt"/>
              </a:rPr>
              <a:t> 1968)</a:t>
            </a:r>
            <a:endParaRPr lang="hu-HU">
              <a:cs typeface="Calibri"/>
            </a:endParaRPr>
          </a:p>
          <a:p>
            <a:r>
              <a:rPr lang="hu-HU">
                <a:cs typeface="Calibri"/>
              </a:rPr>
              <a:t>1940 körül</a:t>
            </a:r>
            <a:endParaRPr lang="hu-HU">
              <a:ea typeface="Calibri"/>
              <a:cs typeface="Calibri"/>
            </a:endParaRPr>
          </a:p>
          <a:p>
            <a:r>
              <a:rPr lang="hu-HU" err="1">
                <a:cs typeface="Calibri"/>
              </a:rPr>
              <a:t>Koax</a:t>
            </a:r>
            <a:r>
              <a:rPr lang="hu-HU">
                <a:cs typeface="Calibri"/>
              </a:rPr>
              <a:t> kábelek </a:t>
            </a:r>
            <a:r>
              <a:rPr lang="hu-HU" err="1">
                <a:cs typeface="Calibri"/>
              </a:rPr>
              <a:t>összekötésésére</a:t>
            </a:r>
            <a:r>
              <a:rPr lang="hu-HU">
                <a:cs typeface="Calibri"/>
              </a:rPr>
              <a:t> alkalmas</a:t>
            </a:r>
            <a:endParaRPr lang="hu-HU">
              <a:ea typeface="Calibri"/>
              <a:cs typeface="Calibri"/>
            </a:endParaRPr>
          </a:p>
          <a:p>
            <a:endParaRPr lang="hu-HU">
              <a:cs typeface="Calibri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09CC72F-37E2-FE15-549E-2B4F34FD9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655" y="2888248"/>
            <a:ext cx="4008888" cy="25241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0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7262757-91BF-1C97-5731-F0430781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3600" b="1">
                <a:solidFill>
                  <a:srgbClr val="EBEBEB"/>
                </a:solidFill>
                <a:cs typeface="Calibri Light"/>
              </a:rPr>
              <a:t>Szélessávú koaxiális kábelek</a:t>
            </a:r>
            <a:endParaRPr lang="hu-HU" sz="3600" b="1">
              <a:solidFill>
                <a:srgbClr val="EBEBEB"/>
              </a:solidFill>
              <a:ea typeface="Calibri Light"/>
              <a:cs typeface="Calibri Light"/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Kép 3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C2E5FDE4-0DC5-CD48-61BD-4C0A00DB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819864"/>
            <a:ext cx="5449889" cy="5218268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FBD283-FECC-FB26-FBD7-018E4892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823" y="1852246"/>
            <a:ext cx="4119617" cy="413711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hu-HU">
                <a:solidFill>
                  <a:srgbClr val="EBEBEB"/>
                </a:solidFill>
                <a:latin typeface="Times New Roman"/>
                <a:cs typeface="Times New Roman"/>
              </a:rPr>
              <a:t>A koaxiális kábelrendszer analóg átvitelt tesz lehetővé.</a:t>
            </a:r>
          </a:p>
          <a:p>
            <a:pPr>
              <a:lnSpc>
                <a:spcPct val="90000"/>
              </a:lnSpc>
            </a:pPr>
            <a:endParaRPr lang="hu-HU">
              <a:solidFill>
                <a:srgbClr val="EBEBEB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hu-HU">
                <a:solidFill>
                  <a:srgbClr val="EBEBEB"/>
                </a:solidFill>
                <a:latin typeface="Times New Roman"/>
                <a:cs typeface="Times New Roman"/>
              </a:rPr>
              <a:t>A kábel távolsága 100m és átviteli jele 300MHz.</a:t>
            </a:r>
          </a:p>
          <a:p>
            <a:pPr>
              <a:lnSpc>
                <a:spcPct val="90000"/>
              </a:lnSpc>
            </a:pPr>
            <a:endParaRPr lang="hu-HU">
              <a:solidFill>
                <a:srgbClr val="EBEBEB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hu-HU">
                <a:solidFill>
                  <a:srgbClr val="EBEBEB"/>
                </a:solidFill>
                <a:latin typeface="Times New Roman"/>
                <a:cs typeface="Times New Roman"/>
              </a:rPr>
              <a:t>Egy 300Mhz-es kábel 150Mbit/s-os adatátvitelre képes.</a:t>
            </a:r>
          </a:p>
          <a:p>
            <a:pPr>
              <a:lnSpc>
                <a:spcPct val="90000"/>
              </a:lnSpc>
            </a:pPr>
            <a:endParaRPr lang="hu-HU">
              <a:solidFill>
                <a:srgbClr val="EBEBEB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hu-HU">
                <a:solidFill>
                  <a:srgbClr val="EBEBEB"/>
                </a:solidFill>
                <a:latin typeface="Times New Roman"/>
                <a:cs typeface="Times New Roman"/>
              </a:rPr>
              <a:t>Szélessávú rendszerekben analóg erősítők kellenek.</a:t>
            </a:r>
          </a:p>
          <a:p>
            <a:pPr>
              <a:lnSpc>
                <a:spcPct val="90000"/>
              </a:lnSpc>
            </a:pPr>
            <a:endParaRPr lang="hu-HU">
              <a:solidFill>
                <a:srgbClr val="EBEBEB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hu-HU">
                <a:solidFill>
                  <a:srgbClr val="EBEBEB"/>
                </a:solidFill>
                <a:latin typeface="Times New Roman"/>
                <a:cs typeface="Times New Roman"/>
              </a:rPr>
              <a:t>Csak szimplex adatátvitelt képes megvalósítani.</a:t>
            </a:r>
          </a:p>
          <a:p>
            <a:pPr>
              <a:lnSpc>
                <a:spcPct val="90000"/>
              </a:lnSpc>
            </a:pPr>
            <a:endParaRPr lang="hu-HU">
              <a:solidFill>
                <a:srgbClr val="EBEBEB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endParaRPr lang="hu-HU" sz="1300">
              <a:solidFill>
                <a:srgbClr val="EBEBEB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endParaRPr lang="hu-HU" sz="1300">
              <a:solidFill>
                <a:srgbClr val="EBEBEB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90000"/>
              </a:lnSpc>
              <a:buNone/>
            </a:pPr>
            <a:endParaRPr lang="hu-HU" sz="1300">
              <a:solidFill>
                <a:srgbClr val="EBEBEB"/>
              </a:solidFill>
              <a:latin typeface="Times New Roman"/>
              <a:cs typeface="Times New Roman"/>
            </a:endParaRPr>
          </a:p>
          <a:p>
            <a:pPr lvl="8">
              <a:lnSpc>
                <a:spcPct val="90000"/>
              </a:lnSpc>
            </a:pPr>
            <a:endParaRPr lang="hu-HU" sz="1300">
              <a:solidFill>
                <a:srgbClr val="EBEBEB"/>
              </a:solidFill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endParaRPr lang="hu-HU" sz="1300">
              <a:solidFill>
                <a:srgbClr val="EBEBEB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3781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6EA19A-B7B9-AECC-0EB8-E641CAA3F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31" y="365125"/>
            <a:ext cx="10515600" cy="1325563"/>
          </a:xfrm>
        </p:spPr>
        <p:txBody>
          <a:bodyPr/>
          <a:lstStyle/>
          <a:p>
            <a:pPr algn="ctr"/>
            <a:r>
              <a:rPr lang="hu-HU" b="1">
                <a:ea typeface="Calibri Light"/>
                <a:cs typeface="Calibri Light"/>
              </a:rPr>
              <a:t>Hang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A0EC10-7AFD-1761-50B1-CAA1B0243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28" y="168821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endParaRPr lang="hu-HU">
              <a:ea typeface="Calibri"/>
              <a:cs typeface="Calibri"/>
            </a:endParaRPr>
          </a:p>
          <a:p>
            <a:pPr>
              <a:buNone/>
            </a:pPr>
            <a:endParaRPr lang="hu-HU">
              <a:ea typeface="Calibri"/>
              <a:cs typeface="Calibri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0BA6332-4A60-7482-C913-2E5A8ACA65D5}"/>
              </a:ext>
            </a:extLst>
          </p:cNvPr>
          <p:cNvSpPr txBox="1"/>
          <p:nvPr/>
        </p:nvSpPr>
        <p:spPr>
          <a:xfrm>
            <a:off x="9571219" y="212185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 err="1">
                <a:ea typeface="Calibri"/>
                <a:cs typeface="Calibri"/>
              </a:rPr>
              <a:t>Mono</a:t>
            </a:r>
            <a:endParaRPr lang="hu-HU" sz="2400">
              <a:ea typeface="Calibri"/>
              <a:cs typeface="Calibri"/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BE2C4C3-0E86-C69E-3F1E-6294F0674D4F}"/>
              </a:ext>
            </a:extLst>
          </p:cNvPr>
          <p:cNvSpPr txBox="1"/>
          <p:nvPr/>
        </p:nvSpPr>
        <p:spPr>
          <a:xfrm>
            <a:off x="930820" y="211848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 err="1">
                <a:ea typeface="Calibri"/>
                <a:cs typeface="Calibri"/>
              </a:rPr>
              <a:t>Sztereo</a:t>
            </a:r>
            <a:endParaRPr lang="hu-HU" sz="2400" err="1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E1E7F63-9C1F-F8FC-1922-4A9360F9C3F8}"/>
              </a:ext>
            </a:extLst>
          </p:cNvPr>
          <p:cNvSpPr txBox="1"/>
          <p:nvPr/>
        </p:nvSpPr>
        <p:spPr>
          <a:xfrm>
            <a:off x="7955717" y="3359483"/>
            <a:ext cx="4017363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hu-HU" sz="2000">
                <a:latin typeface="Calibri"/>
                <a:ea typeface="Calibri"/>
                <a:cs typeface="Times New Roman"/>
              </a:rPr>
              <a:t>egyidejűleg hallható a bal és a jobb oldali hangcsatorna</a:t>
            </a:r>
            <a:endParaRPr lang="hu-HU" sz="2000">
              <a:latin typeface="Calibri"/>
              <a:ea typeface="Calibri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r>
              <a:rPr lang="hu-HU" sz="2000">
                <a:latin typeface="Calibri"/>
                <a:ea typeface="Calibri"/>
                <a:cs typeface="Times New Roman"/>
              </a:rPr>
              <a:t>halláskárosodásban szenvedő felhasználóknak jobb,</a:t>
            </a:r>
            <a:endParaRPr lang="hu-HU" sz="2000">
              <a:latin typeface="Calibri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hu-HU" sz="2000">
                <a:latin typeface="Calibri"/>
                <a:ea typeface="Calibri"/>
                <a:cs typeface="Times New Roman"/>
              </a:rPr>
              <a:t>biztonsági szempontok miatt a legfontosabb</a:t>
            </a:r>
            <a:endParaRPr lang="hu-HU" sz="2000">
              <a:latin typeface="Calibri"/>
              <a:ea typeface="Calibri"/>
              <a:cs typeface="Calibri"/>
            </a:endParaRPr>
          </a:p>
          <a:p>
            <a:pPr algn="just"/>
            <a:endParaRPr lang="hu-HU" sz="1200">
              <a:latin typeface="Times New Roman"/>
              <a:ea typeface="Calibri"/>
              <a:cs typeface="Times New Roman"/>
            </a:endParaRPr>
          </a:p>
          <a:p>
            <a:pPr algn="l"/>
            <a:endParaRPr lang="hu-HU">
              <a:ea typeface="Calibri"/>
              <a:cs typeface="Calibri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B6A1FEB-E3DD-6920-EB90-AD817B16D586}"/>
              </a:ext>
            </a:extLst>
          </p:cNvPr>
          <p:cNvSpPr txBox="1"/>
          <p:nvPr/>
        </p:nvSpPr>
        <p:spPr>
          <a:xfrm>
            <a:off x="384232" y="3358799"/>
            <a:ext cx="40173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Kétcsatornás</a:t>
            </a:r>
          </a:p>
          <a:p>
            <a:pPr marL="285750" indent="-285750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Elkülönített jel</a:t>
            </a:r>
          </a:p>
          <a:p>
            <a:pPr marL="285750" indent="-285750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Zenében, </a:t>
            </a:r>
            <a:r>
              <a:rPr lang="hu-HU" err="1">
                <a:ea typeface="Calibri"/>
                <a:cs typeface="Calibri"/>
              </a:rPr>
              <a:t>tvben</a:t>
            </a:r>
            <a:r>
              <a:rPr lang="hu-HU">
                <a:ea typeface="Calibri"/>
                <a:cs typeface="Calibri"/>
              </a:rPr>
              <a:t> jellemző</a:t>
            </a:r>
          </a:p>
          <a:p>
            <a:pPr marL="285750" indent="-285750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(</a:t>
            </a:r>
            <a:r>
              <a:rPr lang="hu-HU" err="1">
                <a:ea typeface="Calibri"/>
                <a:cs typeface="Calibri"/>
              </a:rPr>
              <a:t>álsztereo</a:t>
            </a:r>
            <a:r>
              <a:rPr lang="hu-HU">
                <a:ea typeface="Calibri"/>
                <a:cs typeface="Calibri"/>
              </a:rPr>
              <a:t>)</a:t>
            </a:r>
          </a:p>
        </p:txBody>
      </p:sp>
      <p:pic>
        <p:nvPicPr>
          <p:cNvPr id="8" name="Kép 7" descr="A képen clipart, tervezés, illusztráció látható&#10;&#10;Automatikusan generált leírás">
            <a:extLst>
              <a:ext uri="{FF2B5EF4-FFF2-40B4-BE49-F238E27FC236}">
                <a16:creationId xmlns:a16="http://schemas.microsoft.com/office/drawing/2014/main" id="{49CF8846-D86C-2399-5999-C87B992D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852" y="2562399"/>
            <a:ext cx="3580150" cy="20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3D2189-05D6-4DDE-B9D3-BD8628EA3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 b="1">
                <a:ea typeface="Calibri Light"/>
                <a:cs typeface="Calibri Light"/>
              </a:rPr>
              <a:t>Jack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, kábel, szerszám látható&#10;&#10;Automatikusan generált leírás">
            <a:extLst>
              <a:ext uri="{FF2B5EF4-FFF2-40B4-BE49-F238E27FC236}">
                <a16:creationId xmlns:a16="http://schemas.microsoft.com/office/drawing/2014/main" id="{14FB365F-62DD-BA0B-C665-C11DEE28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845126"/>
            <a:ext cx="5449471" cy="2847348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48C16D-9B4D-3DBD-E51A-A00F1BCB4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 err="1">
                <a:ea typeface="Calibri"/>
                <a:cs typeface="Calibri"/>
              </a:rPr>
              <a:t>Legrégebbi</a:t>
            </a:r>
            <a:r>
              <a:rPr lang="hu-HU">
                <a:ea typeface="Calibri"/>
                <a:cs typeface="Calibri"/>
              </a:rPr>
              <a:t> fajta</a:t>
            </a:r>
          </a:p>
          <a:p>
            <a:r>
              <a:rPr lang="hu-HU">
                <a:ea typeface="Calibri"/>
                <a:cs typeface="Calibri"/>
              </a:rPr>
              <a:t>Több fajta</a:t>
            </a:r>
            <a:endParaRPr lang="hu-HU"/>
          </a:p>
          <a:p>
            <a:r>
              <a:rPr lang="hu-HU">
                <a:ea typeface="Calibri"/>
                <a:cs typeface="Calibri"/>
              </a:rPr>
              <a:t>A 6.35mm-est még mindig használják</a:t>
            </a:r>
          </a:p>
        </p:txBody>
      </p:sp>
      <p:pic>
        <p:nvPicPr>
          <p:cNvPr id="4" name="Kép 3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D31CCDE3-54E8-594A-DA38-1F8D678A6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0" y="4322451"/>
            <a:ext cx="5449471" cy="16893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672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84DF5B8-B7CA-48C8-0206-3C02B172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hu-HU" b="1">
                <a:ea typeface="Calibri Light"/>
                <a:cs typeface="Calibri Light"/>
              </a:rPr>
              <a:t>Használtabb típusai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253AA5-A16C-A876-D821-05E49ED54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b="1">
                <a:latin typeface="Calibri"/>
                <a:ea typeface="Times New Roman"/>
                <a:cs typeface="Times New Roman"/>
              </a:rPr>
              <a:t>6.35mm</a:t>
            </a:r>
            <a:r>
              <a:rPr lang="hu-HU">
                <a:latin typeface="Calibri"/>
                <a:ea typeface="Times New Roman"/>
                <a:cs typeface="Times New Roman"/>
              </a:rPr>
              <a:t>: Minőségi fülhallgatókhoz, és mikrofonokhoz használjuk ezt a fajtát. Ha elektromos gitárral játszunk akkor is ezt kötjük az erősítőre.  </a:t>
            </a:r>
          </a:p>
          <a:p>
            <a:r>
              <a:rPr lang="hu-HU" b="1">
                <a:latin typeface="Calibri"/>
                <a:ea typeface="Times New Roman"/>
                <a:cs typeface="Times New Roman"/>
              </a:rPr>
              <a:t>3.5mm</a:t>
            </a:r>
            <a:r>
              <a:rPr lang="hu-HU">
                <a:latin typeface="Calibri"/>
                <a:ea typeface="Times New Roman"/>
                <a:cs typeface="Times New Roman"/>
              </a:rPr>
              <a:t>: Ez a leggyakrabban használt </a:t>
            </a:r>
            <a:r>
              <a:rPr lang="hu-HU" err="1">
                <a:latin typeface="Calibri"/>
                <a:ea typeface="Times New Roman"/>
                <a:cs typeface="Times New Roman"/>
              </a:rPr>
              <a:t>jack</a:t>
            </a:r>
            <a:r>
              <a:rPr lang="hu-HU">
                <a:latin typeface="Calibri"/>
                <a:ea typeface="Times New Roman"/>
                <a:cs typeface="Times New Roman"/>
              </a:rPr>
              <a:t> kábeltípus. Hordozható hang lejátszóban, laptopokban, felvevőkben, okostelefonokban.</a:t>
            </a:r>
            <a:endParaRPr lang="hu-HU">
              <a:latin typeface="Calibri"/>
              <a:cs typeface="Times New Roman"/>
            </a:endParaRPr>
          </a:p>
          <a:p>
            <a:r>
              <a:rPr lang="hu-HU" b="1">
                <a:latin typeface="Calibri"/>
                <a:ea typeface="Times New Roman"/>
                <a:cs typeface="Times New Roman"/>
              </a:rPr>
              <a:t>2.5mm</a:t>
            </a:r>
            <a:r>
              <a:rPr lang="hu-HU">
                <a:latin typeface="Calibri"/>
                <a:ea typeface="Times New Roman"/>
                <a:cs typeface="Times New Roman"/>
              </a:rPr>
              <a:t>: Eléggé elavult általában a régi eszközökben megtalálható. </a:t>
            </a:r>
            <a:endParaRPr lang="hu-HU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97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6F1314E-FEF5-B823-C1C4-CDCB750B6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hu-HU" b="1">
                <a:ea typeface="Calibri Light"/>
                <a:cs typeface="Calibri Light"/>
              </a:rPr>
              <a:t>RCA</a:t>
            </a:r>
            <a:endParaRPr lang="hu-HU" b="1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EDDFF9-6E90-0D78-D64C-146D59AEC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err="1">
                <a:latin typeface="Times New Roman"/>
                <a:cs typeface="Times New Roman"/>
              </a:rPr>
              <a:t>Radio</a:t>
            </a:r>
            <a:r>
              <a:rPr lang="hu-HU">
                <a:latin typeface="Times New Roman"/>
                <a:cs typeface="Times New Roman"/>
              </a:rPr>
              <a:t> Corporation of </a:t>
            </a:r>
            <a:r>
              <a:rPr lang="hu-HU" err="1">
                <a:latin typeface="Times New Roman"/>
                <a:cs typeface="Times New Roman"/>
              </a:rPr>
              <a:t>America</a:t>
            </a:r>
            <a:r>
              <a:rPr lang="hu-HU">
                <a:latin typeface="Times New Roman"/>
                <a:cs typeface="Times New Roman"/>
              </a:rPr>
              <a:t> </a:t>
            </a:r>
          </a:p>
          <a:p>
            <a:r>
              <a:rPr lang="hu-HU">
                <a:latin typeface="Times New Roman"/>
                <a:cs typeface="Times New Roman"/>
              </a:rPr>
              <a:t>1919 kezdték el gyártani</a:t>
            </a:r>
          </a:p>
          <a:p>
            <a:r>
              <a:rPr lang="hu-HU">
                <a:latin typeface="Times New Roman"/>
                <a:cs typeface="Times New Roman"/>
              </a:rPr>
              <a:t>1920 felkapott</a:t>
            </a:r>
          </a:p>
          <a:p>
            <a:r>
              <a:rPr lang="hu-HU">
                <a:latin typeface="Times New Roman"/>
                <a:cs typeface="Times New Roman"/>
              </a:rPr>
              <a:t>1969 május 9 RCA </a:t>
            </a:r>
            <a:r>
              <a:rPr lang="hu-HU" err="1">
                <a:latin typeface="Times New Roman"/>
                <a:cs typeface="Times New Roman"/>
              </a:rPr>
              <a:t>corporation</a:t>
            </a:r>
            <a:endParaRPr lang="hu-HU">
              <a:latin typeface="Times New Roman"/>
              <a:cs typeface="Times New Roman"/>
            </a:endParaRPr>
          </a:p>
          <a:p>
            <a:r>
              <a:rPr lang="hu-HU">
                <a:latin typeface="Times New Roman"/>
                <a:cs typeface="Times New Roman"/>
              </a:rPr>
              <a:t>Cél: olcsó, egyszerű</a:t>
            </a:r>
          </a:p>
          <a:p>
            <a:r>
              <a:rPr lang="hu-HU">
                <a:latin typeface="Times New Roman"/>
                <a:cs typeface="Times New Roman"/>
              </a:rPr>
              <a:t>Régi, mostani kompatibilis egymással</a:t>
            </a:r>
          </a:p>
        </p:txBody>
      </p:sp>
    </p:spTree>
    <p:extLst>
      <p:ext uri="{BB962C8B-B14F-4D97-AF65-F5344CB8AC3E}">
        <p14:creationId xmlns:p14="http://schemas.microsoft.com/office/powerpoint/2010/main" val="255797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4B287F4-AE37-8AA6-3A01-4458B38A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EBEBEB"/>
                </a:solidFill>
                <a:ea typeface="Calibri Light"/>
                <a:cs typeface="Calibri Light"/>
              </a:rPr>
              <a:t>RCA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Kép 3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817AAF45-A94B-A59F-3238-B161E373D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26BD20-DE34-4D32-D729-EB3D76D2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rgbClr val="EBEBEB"/>
                </a:solidFill>
                <a:ea typeface="Calibri"/>
                <a:cs typeface="Calibri"/>
              </a:rPr>
              <a:t>Elterjedt</a:t>
            </a:r>
          </a:p>
          <a:p>
            <a:r>
              <a:rPr lang="hu-HU">
                <a:solidFill>
                  <a:srgbClr val="EBEBEB"/>
                </a:solidFill>
                <a:ea typeface="Calibri"/>
                <a:cs typeface="Calibri"/>
              </a:rPr>
              <a:t>RCA &gt; Jack</a:t>
            </a:r>
          </a:p>
          <a:p>
            <a:r>
              <a:rPr lang="hu-HU">
                <a:solidFill>
                  <a:srgbClr val="EBEBEB"/>
                </a:solidFill>
                <a:ea typeface="Calibri"/>
                <a:cs typeface="Calibri"/>
              </a:rPr>
              <a:t>1950 Hi-Fi láz</a:t>
            </a:r>
          </a:p>
          <a:p>
            <a:endParaRPr lang="hu-HU">
              <a:solidFill>
                <a:srgbClr val="EBEBEB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3584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1B12E4-588F-5176-6D69-9D86CE63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 b="1">
                <a:ea typeface="Calibri Light"/>
                <a:cs typeface="Calibri Light"/>
              </a:rPr>
              <a:t>RCA Felépítése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5110DAE6-67CA-B514-0FC2-E9B34FD1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906" y="647699"/>
            <a:ext cx="5040479" cy="2162555"/>
          </a:xfrm>
          <a:prstGeom prst="rect">
            <a:avLst/>
          </a:prstGeom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12E9B9-CB0F-260D-0C54-C456B2B0F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ea typeface="Calibri"/>
                <a:cs typeface="Calibri"/>
              </a:rPr>
              <a:t>Körbeveszi az árnyékolás</a:t>
            </a:r>
          </a:p>
          <a:p>
            <a:r>
              <a:rPr lang="hu-HU">
                <a:ea typeface="Calibri"/>
                <a:cs typeface="Calibri"/>
              </a:rPr>
              <a:t>Szigetelő valamilyen műanyag</a:t>
            </a:r>
          </a:p>
          <a:p>
            <a:r>
              <a:rPr lang="hu-HU">
                <a:ea typeface="Calibri"/>
                <a:cs typeface="Calibri"/>
              </a:rPr>
              <a:t>Hosszabb melegpont mint árnyékolás</a:t>
            </a:r>
          </a:p>
          <a:p>
            <a:endParaRPr lang="hu-HU">
              <a:ea typeface="Calibri"/>
              <a:cs typeface="Calibri"/>
            </a:endParaRPr>
          </a:p>
        </p:txBody>
      </p:sp>
      <p:pic>
        <p:nvPicPr>
          <p:cNvPr id="4" name="Kép 3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21469676-0B8B-4FC1-07A1-3EDBCA43A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144" y="3006197"/>
            <a:ext cx="4988002" cy="32422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0900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AFB27E-23B5-A463-9C77-DEF01F0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hu-HU" b="1"/>
              <a:t>UTP,STP SFTP</a:t>
            </a:r>
            <a:endParaRPr lang="hu-HU" b="1">
              <a:ea typeface="Calibri Light"/>
              <a:cs typeface="Calibri Light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B52D69C2-6C47-427C-AE60-582FE30B2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35" name="Freeform 7">
            <a:extLst>
              <a:ext uri="{FF2B5EF4-FFF2-40B4-BE49-F238E27FC236}">
                <a16:creationId xmlns:a16="http://schemas.microsoft.com/office/drawing/2014/main" id="{E849FE61-12C4-4A06-A722-B545DE0C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TP (Ethernet) csatlakozó bekötése - Elektroexpressz Plusz K">
            <a:extLst>
              <a:ext uri="{FF2B5EF4-FFF2-40B4-BE49-F238E27FC236}">
                <a16:creationId xmlns:a16="http://schemas.microsoft.com/office/drawing/2014/main" id="{DEA10959-487D-8AEC-D79D-6894F3E69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" r="2381"/>
          <a:stretch/>
        </p:blipFill>
        <p:spPr bwMode="auto">
          <a:xfrm>
            <a:off x="7563742" y="849008"/>
            <a:ext cx="3980139" cy="228071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7FB12D8C-572F-4417-9FE1-D691A132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971B8F-50DB-BE62-E2DC-3DCF4079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r>
              <a:rPr lang="hu-HU"/>
              <a:t>Egyeneskötés, keresztkötés</a:t>
            </a:r>
          </a:p>
          <a:p>
            <a:r>
              <a:rPr lang="hu-HU"/>
              <a:t>Kötések szabványai</a:t>
            </a:r>
          </a:p>
          <a:p>
            <a:r>
              <a:rPr lang="hu-HU"/>
              <a:t>RJ-45 csatlakozó</a:t>
            </a:r>
          </a:p>
          <a:p>
            <a:r>
              <a:rPr lang="hu-HU"/>
              <a:t>Elkészítése</a:t>
            </a:r>
          </a:p>
          <a:p>
            <a:r>
              <a:rPr lang="hu-HU"/>
              <a:t>Ára</a:t>
            </a:r>
          </a:p>
          <a:p>
            <a:endParaRPr lang="hu-HU"/>
          </a:p>
        </p:txBody>
      </p:sp>
      <p:pic>
        <p:nvPicPr>
          <p:cNvPr id="1028" name="Picture 4" descr="Pass-Thru RJ45 CAT6 Modular Data Plugs, Pass Through Connectors 100 Pack">
            <a:extLst>
              <a:ext uri="{FF2B5EF4-FFF2-40B4-BE49-F238E27FC236}">
                <a16:creationId xmlns:a16="http://schemas.microsoft.com/office/drawing/2014/main" id="{222AC63E-05B8-C181-2E08-90F5E22EF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8" r="4" b="28217"/>
          <a:stretch/>
        </p:blipFill>
        <p:spPr bwMode="auto">
          <a:xfrm>
            <a:off x="7563742" y="3747826"/>
            <a:ext cx="3980139" cy="227971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2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2A73F21-BA1F-E98B-4E0A-C12EC9AA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EBEBEB"/>
                </a:solidFill>
                <a:ea typeface="Calibri Light"/>
                <a:cs typeface="Calibri Light"/>
              </a:rPr>
              <a:t>Kétféle szélessávú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259D36-AE0D-63DD-EBFD-DAFE36C4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hu-HU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Egykábeles rendszer</a:t>
            </a:r>
          </a:p>
          <a:p>
            <a:r>
              <a:rPr lang="hu-HU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Egy kábelen két különböző frekvenciatartomány van</a:t>
            </a:r>
          </a:p>
          <a:p>
            <a:r>
              <a:rPr lang="hu-HU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Adósáv és a vevősáv</a:t>
            </a:r>
          </a:p>
          <a:p>
            <a:pPr>
              <a:buNone/>
            </a:pPr>
            <a:endParaRPr lang="hu-HU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hu-HU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Kétkábeles rendszer</a:t>
            </a:r>
          </a:p>
          <a:p>
            <a:r>
              <a:rPr lang="hu-HU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Két azonos kábel fut egyszerre egymás mellett</a:t>
            </a:r>
          </a:p>
          <a:p>
            <a:r>
              <a:rPr lang="hu-HU">
                <a:solidFill>
                  <a:srgbClr val="FFFFFF"/>
                </a:solidFill>
                <a:ea typeface="Calibri" panose="020F0502020204030204"/>
                <a:cs typeface="Calibri" panose="020F0502020204030204"/>
              </a:rPr>
              <a:t>Az adatforgalom ellentétes irányú</a:t>
            </a:r>
          </a:p>
          <a:p>
            <a:pPr>
              <a:buNone/>
            </a:pPr>
            <a:endParaRPr lang="hu-HU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egyi úton lefelé száguldó autó alkonyatkor">
            <a:extLst>
              <a:ext uri="{FF2B5EF4-FFF2-40B4-BE49-F238E27FC236}">
                <a16:creationId xmlns:a16="http://schemas.microsoft.com/office/drawing/2014/main" id="{CC3E1BB7-FBF3-CBDC-9F05-607D104DD0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40" r="38855" b="3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892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AB7BD1-BA70-E5FC-242A-F74291D4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r>
              <a:rPr lang="hu-HU" b="1"/>
              <a:t>UTP,STP SFTP</a:t>
            </a:r>
            <a:endParaRPr lang="hu-HU" b="1">
              <a:ea typeface="Calibri Light"/>
              <a:cs typeface="Calibri Light"/>
            </a:endParaRPr>
          </a:p>
        </p:txBody>
      </p:sp>
      <p:sp>
        <p:nvSpPr>
          <p:cNvPr id="2065" name="Freeform: Shape 2058">
            <a:extLst>
              <a:ext uri="{FF2B5EF4-FFF2-40B4-BE49-F238E27FC236}">
                <a16:creationId xmlns:a16="http://schemas.microsoft.com/office/drawing/2014/main" id="{AB6AAF19-F9D3-45A5-AE5D-78BC81106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66" name="Freeform 7">
            <a:extLst>
              <a:ext uri="{FF2B5EF4-FFF2-40B4-BE49-F238E27FC236}">
                <a16:creationId xmlns:a16="http://schemas.microsoft.com/office/drawing/2014/main" id="{7BBF43D6-A5CF-4884-BE66-F395A6C04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FTP STP Indoor Cat6a Ethernet Lan Cable For Telecommunication">
            <a:extLst>
              <a:ext uri="{FF2B5EF4-FFF2-40B4-BE49-F238E27FC236}">
                <a16:creationId xmlns:a16="http://schemas.microsoft.com/office/drawing/2014/main" id="{65A65627-FC7A-F934-49EF-861CE0F33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9" r="-5" b="2011"/>
          <a:stretch/>
        </p:blipFill>
        <p:spPr bwMode="auto">
          <a:xfrm>
            <a:off x="7397611" y="500590"/>
            <a:ext cx="4304595" cy="287549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7" name="Rectangle 2062">
            <a:extLst>
              <a:ext uri="{FF2B5EF4-FFF2-40B4-BE49-F238E27FC236}">
                <a16:creationId xmlns:a16="http://schemas.microsoft.com/office/drawing/2014/main" id="{1D4731B7-53A1-43E4-B5FD-B33358A7F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311806-85A5-BC28-1E5D-C4BFAB677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r>
              <a:rPr lang="hu-HU"/>
              <a:t>Anyaghasználat</a:t>
            </a:r>
          </a:p>
          <a:p>
            <a:r>
              <a:rPr lang="hu-HU"/>
              <a:t>Twisted pair</a:t>
            </a:r>
          </a:p>
          <a:p>
            <a:r>
              <a:rPr lang="hu-HU"/>
              <a:t>Alkalmazási területek</a:t>
            </a:r>
          </a:p>
          <a:p>
            <a:r>
              <a:rPr lang="hu-HU"/>
              <a:t>Verziói</a:t>
            </a:r>
          </a:p>
          <a:p>
            <a:r>
              <a:rPr lang="hu-HU"/>
              <a:t>CAT 8 -Legújabb</a:t>
            </a:r>
          </a:p>
        </p:txBody>
      </p:sp>
      <p:pic>
        <p:nvPicPr>
          <p:cNvPr id="2054" name="Picture 6" descr="cabling-utp-categories">
            <a:extLst>
              <a:ext uri="{FF2B5EF4-FFF2-40B4-BE49-F238E27FC236}">
                <a16:creationId xmlns:a16="http://schemas.microsoft.com/office/drawing/2014/main" id="{99C3158B-2D6C-38CA-45BB-F635B7F9F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6" r="6484"/>
          <a:stretch/>
        </p:blipFill>
        <p:spPr bwMode="auto">
          <a:xfrm>
            <a:off x="7397612" y="3509433"/>
            <a:ext cx="4304594" cy="287231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30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E762CA-B7B6-D579-FD1C-D1277047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4765226" cy="1400530"/>
          </a:xfrm>
        </p:spPr>
        <p:txBody>
          <a:bodyPr>
            <a:normAutofit/>
          </a:bodyPr>
          <a:lstStyle/>
          <a:p>
            <a:r>
              <a:rPr lang="hu-HU" b="1"/>
              <a:t>Optikai kábel</a:t>
            </a:r>
            <a:endParaRPr lang="hu-HU" b="1">
              <a:ea typeface="Calibri Light"/>
              <a:cs typeface="Calibri Light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021CC0A-E02A-C189-BAB3-77C43A352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"/>
          <a:stretch/>
        </p:blipFill>
        <p:spPr>
          <a:xfrm>
            <a:off x="6103423" y="-2"/>
            <a:ext cx="6087038" cy="3429461"/>
          </a:xfrm>
          <a:prstGeom prst="rect">
            <a:avLst/>
          </a:prstGeom>
        </p:spPr>
      </p:pic>
      <p:sp>
        <p:nvSpPr>
          <p:cNvPr id="4100" name="Rectangle 4102">
            <a:extLst>
              <a:ext uri="{FF2B5EF4-FFF2-40B4-BE49-F238E27FC236}">
                <a16:creationId xmlns:a16="http://schemas.microsoft.com/office/drawing/2014/main" id="{C4FC9395-363F-4303-9B88-F5B9F15A2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55D3AE-5168-0A47-6A3B-915FA2FEA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52918"/>
            <a:ext cx="4764245" cy="4195481"/>
          </a:xfrm>
        </p:spPr>
        <p:txBody>
          <a:bodyPr>
            <a:normAutofit/>
          </a:bodyPr>
          <a:lstStyle/>
          <a:p>
            <a:r>
              <a:rPr lang="hu-HU"/>
              <a:t>3 fő elem:</a:t>
            </a:r>
          </a:p>
          <a:p>
            <a:pPr marL="0" indent="0">
              <a:buNone/>
            </a:pPr>
            <a:r>
              <a:rPr lang="hu-HU"/>
              <a:t>	fényforrás  </a:t>
            </a:r>
          </a:p>
          <a:p>
            <a:pPr marL="0" indent="0">
              <a:buNone/>
            </a:pPr>
            <a:r>
              <a:rPr lang="hu-HU"/>
              <a:t>	átviteli közeg </a:t>
            </a:r>
          </a:p>
          <a:p>
            <a:pPr marL="0" indent="0">
              <a:buNone/>
            </a:pPr>
            <a:r>
              <a:rPr lang="hu-HU"/>
              <a:t>	fényérzékelő. </a:t>
            </a:r>
          </a:p>
          <a:p>
            <a:endParaRPr lang="hu-HU"/>
          </a:p>
          <a:p>
            <a:r>
              <a:rPr lang="hu-HU"/>
              <a:t>Sebessége 10-100GBPS</a:t>
            </a:r>
          </a:p>
          <a:p>
            <a:r>
              <a:rPr lang="hu-HU"/>
              <a:t>Hatótáv</a:t>
            </a:r>
          </a:p>
          <a:p>
            <a:r>
              <a:rPr lang="hu-HU"/>
              <a:t>Egymódosú, Többmódosú</a:t>
            </a:r>
          </a:p>
        </p:txBody>
      </p:sp>
      <p:pic>
        <p:nvPicPr>
          <p:cNvPr id="4098" name="Picture 2" descr="Fiber Optics Part 2: Single-Mode Fiber vs. Multi-Mode-Fiber - Cisco Blogs">
            <a:extLst>
              <a:ext uri="{FF2B5EF4-FFF2-40B4-BE49-F238E27FC236}">
                <a16:creationId xmlns:a16="http://schemas.microsoft.com/office/drawing/2014/main" id="{DCDA816B-3F25-E4B7-7DD1-D8A57A544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6" r="3" b="16792"/>
          <a:stretch/>
        </p:blipFill>
        <p:spPr bwMode="auto">
          <a:xfrm>
            <a:off x="6103423" y="3429460"/>
            <a:ext cx="6087038" cy="342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99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6CB7AE-324D-4263-5E8B-60524DFF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 b="1"/>
              <a:t>Optikai kábel</a:t>
            </a:r>
            <a:endParaRPr lang="hu-HU" b="1">
              <a:ea typeface="Calibri Light"/>
              <a:cs typeface="Calibri Light"/>
            </a:endParaRPr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083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What is a fiber optic cable, how are they constructed? – Fiber Savvy">
            <a:extLst>
              <a:ext uri="{FF2B5EF4-FFF2-40B4-BE49-F238E27FC236}">
                <a16:creationId xmlns:a16="http://schemas.microsoft.com/office/drawing/2014/main" id="{31337554-98F3-DD2B-25DD-D510776F2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896888" y="647699"/>
            <a:ext cx="3844515" cy="2162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Rectangle 3084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40F1CD-ACC8-AC1C-5EE0-8560959EF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hu-HU"/>
              <a:t>Típusai</a:t>
            </a:r>
          </a:p>
          <a:p>
            <a:r>
              <a:rPr lang="hu-HU"/>
              <a:t>Felépítése</a:t>
            </a:r>
          </a:p>
          <a:p>
            <a:r>
              <a:rPr lang="hu-HU"/>
              <a:t>Alkalmazási területek</a:t>
            </a:r>
          </a:p>
          <a:p>
            <a:r>
              <a:rPr lang="hu-HU"/>
              <a:t>Ára</a:t>
            </a:r>
          </a:p>
          <a:p>
            <a:endParaRPr lang="hu-HU"/>
          </a:p>
          <a:p>
            <a:endParaRPr lang="hu-HU"/>
          </a:p>
          <a:p>
            <a:endParaRPr lang="hu-HU"/>
          </a:p>
        </p:txBody>
      </p:sp>
      <p:pic>
        <p:nvPicPr>
          <p:cNvPr id="3074" name="Picture 2" descr="Fiber Optic Connector Types Explained in Details - YouTube">
            <a:extLst>
              <a:ext uri="{FF2B5EF4-FFF2-40B4-BE49-F238E27FC236}">
                <a16:creationId xmlns:a16="http://schemas.microsoft.com/office/drawing/2014/main" id="{03D83E27-01BB-56A1-6CB8-696BDB06C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094410" y="3094634"/>
            <a:ext cx="5449471" cy="30653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0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A03C37-CDDF-226A-2341-E0F505CC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 b="1"/>
              <a:t>USB</a:t>
            </a:r>
            <a:endParaRPr lang="hu-HU" b="1">
              <a:ea typeface="Calibri Light"/>
              <a:cs typeface="Calibri Light"/>
            </a:endParaRPr>
          </a:p>
        </p:txBody>
      </p:sp>
      <p:sp>
        <p:nvSpPr>
          <p:cNvPr id="5131" name="Freeform: Shape 5130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33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9E270B1-D13F-099E-020B-2435557AD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7543" y="170171"/>
            <a:ext cx="2760906" cy="126427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5" name="Rectangle 5134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0C3ECF-BF83-920A-F84B-3EE3F4548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1994 alapították</a:t>
            </a:r>
          </a:p>
          <a:p>
            <a:r>
              <a:rPr lang="hu-HU"/>
              <a:t>Generációi</a:t>
            </a:r>
          </a:p>
          <a:p>
            <a:r>
              <a:rPr lang="hu-HU"/>
              <a:t>Alkalmazási területek</a:t>
            </a:r>
          </a:p>
          <a:p>
            <a:r>
              <a:rPr lang="hu-HU"/>
              <a:t>USB </a:t>
            </a:r>
            <a:r>
              <a:rPr lang="hu-HU" err="1"/>
              <a:t>Thunderbolt</a:t>
            </a:r>
            <a:endParaRPr lang="hu-HU"/>
          </a:p>
        </p:txBody>
      </p:sp>
      <p:pic>
        <p:nvPicPr>
          <p:cNvPr id="5122" name="Picture 2" descr="USB Generations – Different Types of USB Generations Fully Explained –  Premio Inc">
            <a:extLst>
              <a:ext uri="{FF2B5EF4-FFF2-40B4-BE49-F238E27FC236}">
                <a16:creationId xmlns:a16="http://schemas.microsoft.com/office/drawing/2014/main" id="{52001D53-04E7-41C0-6258-28FB8947A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" b="-2"/>
          <a:stretch/>
        </p:blipFill>
        <p:spPr bwMode="auto">
          <a:xfrm>
            <a:off x="6885162" y="3318595"/>
            <a:ext cx="4741224" cy="328010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gjelent a Thunderbolt 3, ami hamarosan minden Macben lecseréli az USB-t  is - Appleblog">
            <a:extLst>
              <a:ext uri="{FF2B5EF4-FFF2-40B4-BE49-F238E27FC236}">
                <a16:creationId xmlns:a16="http://schemas.microsoft.com/office/drawing/2014/main" id="{49C3FB9D-FF25-84C1-7840-5C90E66F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5148" y="165367"/>
            <a:ext cx="5273185" cy="28004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9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60CD67-D414-DA2D-12D3-69AA2990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 b="1"/>
              <a:t>USB</a:t>
            </a:r>
            <a:endParaRPr lang="hu-HU" b="1">
              <a:ea typeface="Calibri Light"/>
              <a:cs typeface="Calibri Light"/>
            </a:endParaRPr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155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How to tell a USB 2.0 or 3.0 - Quora">
            <a:extLst>
              <a:ext uri="{FF2B5EF4-FFF2-40B4-BE49-F238E27FC236}">
                <a16:creationId xmlns:a16="http://schemas.microsoft.com/office/drawing/2014/main" id="{0A76778F-018A-35F8-8091-CD1A9FE4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0" y="748072"/>
            <a:ext cx="5449471" cy="196180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6156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ADC952-041A-1967-0CAE-470803C7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hu-HU"/>
              <a:t>Típusai</a:t>
            </a:r>
          </a:p>
          <a:p>
            <a:r>
              <a:rPr lang="hu-HU"/>
              <a:t>Felépítése</a:t>
            </a:r>
          </a:p>
        </p:txBody>
      </p:sp>
      <p:pic>
        <p:nvPicPr>
          <p:cNvPr id="6146" name="Picture 2" descr="Understanding USB Connectors: A Quick Guide to Different Types and Uses">
            <a:extLst>
              <a:ext uri="{FF2B5EF4-FFF2-40B4-BE49-F238E27FC236}">
                <a16:creationId xmlns:a16="http://schemas.microsoft.com/office/drawing/2014/main" id="{23563589-2F6B-F721-5F7D-FF130A16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0" y="3367108"/>
            <a:ext cx="5449471" cy="252038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29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A42B16-455D-5324-398F-7FA177113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 b="1"/>
              <a:t>Bluetooth</a:t>
            </a:r>
          </a:p>
        </p:txBody>
      </p:sp>
      <p:sp>
        <p:nvSpPr>
          <p:cNvPr id="7174" name="Freeform: Shape 7176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175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lashback: a brief history of Bluetooth - GSMArena.com news">
            <a:extLst>
              <a:ext uri="{FF2B5EF4-FFF2-40B4-BE49-F238E27FC236}">
                <a16:creationId xmlns:a16="http://schemas.microsoft.com/office/drawing/2014/main" id="{C476143E-8C11-5209-255E-F8EBDC616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r="12573" b="2"/>
          <a:stretch/>
        </p:blipFill>
        <p:spPr bwMode="auto">
          <a:xfrm>
            <a:off x="6976612" y="647699"/>
            <a:ext cx="3685067" cy="216255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Rectangle 7180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F88C8E-BE4D-8872-122F-5CF6CB020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hu-HU"/>
              <a:t>1994 – Ericsson</a:t>
            </a:r>
          </a:p>
          <a:p>
            <a:r>
              <a:rPr lang="hu-HU"/>
              <a:t>Felhasználása</a:t>
            </a:r>
          </a:p>
          <a:p>
            <a:r>
              <a:rPr lang="hu-HU"/>
              <a:t>Generációk</a:t>
            </a:r>
          </a:p>
          <a:p>
            <a:r>
              <a:rPr lang="hu-HU"/>
              <a:t>2.4 GHZ</a:t>
            </a:r>
          </a:p>
          <a:p>
            <a:r>
              <a:rPr lang="hu-HU"/>
              <a:t>2023 Feb - V 5.4</a:t>
            </a:r>
          </a:p>
          <a:p>
            <a:r>
              <a:rPr lang="hu-HU"/>
              <a:t>Smart Ready</a:t>
            </a:r>
          </a:p>
        </p:txBody>
      </p:sp>
      <p:pic>
        <p:nvPicPr>
          <p:cNvPr id="7172" name="Picture 4" descr="Transmission Rate vs. Bandwidth in Bluetooth Technology | Advanced PCB  Design Blog | Cadence">
            <a:extLst>
              <a:ext uri="{FF2B5EF4-FFF2-40B4-BE49-F238E27FC236}">
                <a16:creationId xmlns:a16="http://schemas.microsoft.com/office/drawing/2014/main" id="{5D2FA579-74E0-E4A2-F4F2-E12152CC8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" r="4" b="5907"/>
          <a:stretch/>
        </p:blipFill>
        <p:spPr bwMode="auto">
          <a:xfrm>
            <a:off x="6094410" y="3028304"/>
            <a:ext cx="5449471" cy="31979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81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0D1859-25EA-C23E-3E40-FF06356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798176" cy="1400530"/>
          </a:xfrm>
        </p:spPr>
        <p:txBody>
          <a:bodyPr>
            <a:normAutofit/>
          </a:bodyPr>
          <a:lstStyle/>
          <a:p>
            <a:r>
              <a:rPr lang="hu-HU" b="1"/>
              <a:t>D-</a:t>
            </a:r>
            <a:r>
              <a:rPr lang="hu-HU" b="1" err="1"/>
              <a:t>sub</a:t>
            </a:r>
            <a:r>
              <a:rPr lang="hu-HU" b="1"/>
              <a:t>, </a:t>
            </a:r>
            <a:r>
              <a:rPr lang="hu-HU" b="1" err="1"/>
              <a:t>DVi</a:t>
            </a:r>
            <a:endParaRPr lang="hu-HU" b="1" err="1">
              <a:ea typeface="Calibri Light"/>
              <a:cs typeface="Calibri Light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7FF9F1B-2FE4-4C47-AE86-61AF9A0A5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4">
            <a:extLst>
              <a:ext uri="{FF2B5EF4-FFF2-40B4-BE49-F238E27FC236}">
                <a16:creationId xmlns:a16="http://schemas.microsoft.com/office/drawing/2014/main" id="{1A2AE32A-13F5-4BB2-B882-CD31344A6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összekötő, kábel, villamosenergia-ellátás látható&#10;&#10;Automatikusan generált leírás">
            <a:extLst>
              <a:ext uri="{FF2B5EF4-FFF2-40B4-BE49-F238E27FC236}">
                <a16:creationId xmlns:a16="http://schemas.microsoft.com/office/drawing/2014/main" id="{4EA45278-30C2-C8FB-1AF1-1BA491FC2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3" r="4" b="4"/>
          <a:stretch/>
        </p:blipFill>
        <p:spPr bwMode="auto">
          <a:xfrm>
            <a:off x="7258256" y="3641619"/>
            <a:ext cx="4027649" cy="2363598"/>
          </a:xfrm>
          <a:prstGeom prst="rect">
            <a:avLst/>
          </a:prstGeom>
          <a:noFill/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39C689-80E0-4CF1-953E-9AFC4672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6DFD72-2F9E-3306-7F93-CFBAE2C8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797676" cy="4195481"/>
          </a:xfrm>
        </p:spPr>
        <p:txBody>
          <a:bodyPr>
            <a:normAutofit/>
          </a:bodyPr>
          <a:lstStyle/>
          <a:p>
            <a:r>
              <a:rPr lang="hu-HU"/>
              <a:t>D-sub</a:t>
            </a:r>
          </a:p>
          <a:p>
            <a:r>
              <a:rPr lang="hu-HU"/>
              <a:t>Legfeljebb Full HD</a:t>
            </a:r>
          </a:p>
          <a:p>
            <a:r>
              <a:rPr lang="hu-HU"/>
              <a:t>Elavult technika</a:t>
            </a:r>
          </a:p>
          <a:p>
            <a:r>
              <a:rPr lang="hu-HU"/>
              <a:t>Nincs audio</a:t>
            </a:r>
          </a:p>
          <a:p>
            <a:endParaRPr lang="hu-HU"/>
          </a:p>
          <a:p>
            <a:r>
              <a:rPr lang="hu-HU"/>
              <a:t>DVI</a:t>
            </a:r>
          </a:p>
          <a:p>
            <a:r>
              <a:rPr lang="hu-HU"/>
              <a:t>Típusai: A, D, I</a:t>
            </a:r>
          </a:p>
          <a:p>
            <a:r>
              <a:rPr lang="hu-HU"/>
              <a:t>Legfeljebb 2.5K felbontás</a:t>
            </a:r>
          </a:p>
          <a:p>
            <a:r>
              <a:rPr lang="hu-HU"/>
              <a:t>Nincs audio</a:t>
            </a:r>
          </a:p>
        </p:txBody>
      </p:sp>
      <p:pic>
        <p:nvPicPr>
          <p:cNvPr id="4" name="Kép 3" descr="A képen autó látható&#10;&#10;Automatikusan generált leírás">
            <a:extLst>
              <a:ext uri="{FF2B5EF4-FFF2-40B4-BE49-F238E27FC236}">
                <a16:creationId xmlns:a16="http://schemas.microsoft.com/office/drawing/2014/main" id="{35592E55-C8AB-BA25-B006-A26432F47E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r="4" b="3180"/>
          <a:stretch/>
        </p:blipFill>
        <p:spPr bwMode="auto">
          <a:xfrm>
            <a:off x="7253196" y="939048"/>
            <a:ext cx="3772814" cy="2214050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54532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45B7F2-C82F-0F7E-63E3-D1D0598F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hu-HU" b="1" err="1"/>
              <a:t>HDMi</a:t>
            </a:r>
            <a:endParaRPr lang="hu-HU" b="1" err="1">
              <a:ea typeface="Calibri Light"/>
              <a:cs typeface="Calibri Light"/>
            </a:endParaRPr>
          </a:p>
        </p:txBody>
      </p:sp>
      <p:sp>
        <p:nvSpPr>
          <p:cNvPr id="33" name="Freeform: Shape 18">
            <a:extLst>
              <a:ext uri="{FF2B5EF4-FFF2-40B4-BE49-F238E27FC236}">
                <a16:creationId xmlns:a16="http://schemas.microsoft.com/office/drawing/2014/main" id="{7DAA46B9-B7E8-4487-B28E-C63A6EB7A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5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44956D-F2AE-F5F3-2653-810236D21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7"/>
          <a:stretch/>
        </p:blipFill>
        <p:spPr bwMode="auto">
          <a:xfrm>
            <a:off x="6532921" y="647699"/>
            <a:ext cx="4572448" cy="2683330"/>
          </a:xfrm>
          <a:prstGeom prst="rect">
            <a:avLst/>
          </a:prstGeom>
          <a:noFill/>
          <a:effectLst/>
        </p:spPr>
      </p:pic>
      <p:sp>
        <p:nvSpPr>
          <p:cNvPr id="37" name="Rectangle 22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B989DA-C587-8622-EE39-25EF1EEDC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hu-HU"/>
              <a:t>2003-ban jelent meg</a:t>
            </a:r>
          </a:p>
          <a:p>
            <a:r>
              <a:rPr lang="hu-HU"/>
              <a:t>Audio átvitel</a:t>
            </a:r>
          </a:p>
          <a:p>
            <a:r>
              <a:rPr lang="hu-HU"/>
              <a:t>Digitális jel</a:t>
            </a:r>
          </a:p>
          <a:p>
            <a:r>
              <a:rPr lang="hu-HU"/>
              <a:t>Akár 8K felbontás</a:t>
            </a:r>
          </a:p>
          <a:p>
            <a:r>
              <a:rPr lang="hu-HU"/>
              <a:t>Felhasználási területek</a:t>
            </a:r>
          </a:p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301EB11-6048-F538-9A70-EB06EF050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03" r="1" b="1"/>
          <a:stretch/>
        </p:blipFill>
        <p:spPr bwMode="auto">
          <a:xfrm>
            <a:off x="6500462" y="3526971"/>
            <a:ext cx="4637366" cy="2721427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63943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E4CFAE-BE32-691D-AF79-A891AC90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hu-HU" b="1">
                <a:solidFill>
                  <a:srgbClr val="FFFFFF"/>
                </a:solidFill>
                <a:ea typeface="Calibri Light"/>
                <a:cs typeface="Calibri Light"/>
              </a:rPr>
              <a:t>Források</a:t>
            </a:r>
            <a:endParaRPr lang="hu-HU" b="1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E98A82-1779-2C9D-6A69-08CB5072B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5919503" cy="447082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2"/>
              </a:rPr>
              <a:t>https://en.wikipedia.org/wiki/Coaxial_cable</a:t>
            </a:r>
            <a:endParaRPr lang="hu-HU" sz="110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3"/>
              </a:rPr>
              <a:t>https://www.geeksforgeeks.org/what-is-coaxial-cable/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4"/>
              </a:rPr>
              <a:t>https://contenthub.netacad.com/itn/4.3.5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5"/>
              </a:rPr>
              <a:t>https://hu.frwiki.wiki/wiki/Jack_(prise)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6"/>
              </a:rPr>
              <a:t>https://mynewmicrophone.com/differences-between-2-5mm-3-5mm-6-35mm-headphone-jacks/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7"/>
              </a:rPr>
              <a:t>https://hu.wikipedia.org/wiki/Sztere%C3%B3_hangz%C3%A1s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8"/>
              </a:rPr>
              <a:t>https://hu.wikipedia.org/wiki/UTP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9"/>
              </a:rPr>
              <a:t>https://www.alza.hu/bluetooth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10"/>
              </a:rPr>
              <a:t>https://www.pcx.hu/minden-informacio-amit-az-usb-szabvanyrol-es-a-csatlakozokrol-tudni-kell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11"/>
              </a:rPr>
              <a:t>https://www.tme.eu/hu/news/library-articles/page/21817/Optika-kabel-minden-amit-tudnod-kell/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12"/>
              </a:rPr>
              <a:t>https://kabelvilag.hu/hdmi-kabel-tipusok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  <a:hlinkClick r:id="rId13"/>
              </a:rPr>
              <a:t>https://hama.blog.hu/2016/07/30/hdmi_dvi_displayport_d-sub_tegyunk_rendet_a_csatlakozok_kozott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 err="1">
                <a:latin typeface="Times New Roman"/>
                <a:cs typeface="Times New Roman"/>
              </a:rPr>
              <a:t>ChatGPT</a:t>
            </a:r>
            <a:endParaRPr lang="hu-HU" sz="11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hu-HU" sz="1100">
                <a:latin typeface="Times New Roman"/>
                <a:cs typeface="Times New Roman"/>
              </a:rPr>
              <a:t>Előző osztály </a:t>
            </a:r>
            <a:r>
              <a:rPr lang="hu-HU" sz="1100" err="1">
                <a:latin typeface="Times New Roman"/>
                <a:cs typeface="Times New Roman"/>
              </a:rPr>
              <a:t>Teams</a:t>
            </a:r>
            <a:r>
              <a:rPr lang="hu-HU" sz="1100">
                <a:latin typeface="Times New Roman"/>
                <a:cs typeface="Times New Roman"/>
              </a:rPr>
              <a:t>-es dokumentumok</a:t>
            </a:r>
            <a:endParaRPr lang="hu-HU" sz="1100"/>
          </a:p>
          <a:p>
            <a:pPr>
              <a:lnSpc>
                <a:spcPct val="90000"/>
              </a:lnSpc>
            </a:pPr>
            <a:endParaRPr lang="hu-HU" sz="11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7682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0808F4B0-3D3D-499A-00AC-E454B1BE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i="0" kern="1200">
                <a:latin typeface="+mj-lt"/>
                <a:ea typeface="+mj-ea"/>
                <a:cs typeface="+mj-cs"/>
              </a:rPr>
              <a:t>Köszönjük a figyelmet !</a:t>
            </a:r>
            <a:endParaRPr lang="en-US" sz="7200" b="1" i="0" kern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555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1E0BBAF-C111-2AE4-74E6-BFBB77DA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EBEBEB"/>
                </a:solidFill>
                <a:ea typeface="Calibri Light"/>
                <a:cs typeface="Calibri Light"/>
              </a:rPr>
              <a:t>Rádió frekvencia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Kép 3" descr="A képen szöveg, képernyőkép, diagram, Betűtípus látható&#10;&#10;Automatikusan generált leírás">
            <a:extLst>
              <a:ext uri="{FF2B5EF4-FFF2-40B4-BE49-F238E27FC236}">
                <a16:creationId xmlns:a16="http://schemas.microsoft.com/office/drawing/2014/main" id="{2CBC4DBD-0EB1-A3F5-5F41-364A796A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018840"/>
            <a:ext cx="5449889" cy="2820317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968391-3A0F-F5B0-6F63-0FE5071C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rgbClr val="EBEBEB"/>
                </a:solidFill>
                <a:ea typeface="Calibri"/>
                <a:cs typeface="Calibri"/>
              </a:rPr>
              <a:t>A hullámok képesek áthatolni a falakon.</a:t>
            </a:r>
          </a:p>
          <a:p>
            <a:pPr marL="0" indent="0">
              <a:buNone/>
            </a:pPr>
            <a:r>
              <a:rPr lang="hu-HU">
                <a:solidFill>
                  <a:srgbClr val="EBEBEB"/>
                </a:solidFill>
                <a:ea typeface="Calibri"/>
                <a:cs typeface="Calibri"/>
              </a:rPr>
              <a:t>Használhatjuk:</a:t>
            </a:r>
          </a:p>
          <a:p>
            <a:r>
              <a:rPr lang="hu-HU">
                <a:solidFill>
                  <a:srgbClr val="EBEBEB"/>
                </a:solidFill>
                <a:ea typeface="Calibri"/>
                <a:cs typeface="Calibri"/>
              </a:rPr>
              <a:t>Zsinór nélküli telefon</a:t>
            </a:r>
          </a:p>
          <a:p>
            <a:r>
              <a:rPr lang="hu-HU">
                <a:solidFill>
                  <a:srgbClr val="EBEBEB"/>
                </a:solidFill>
                <a:ea typeface="Calibri"/>
                <a:cs typeface="Calibri"/>
              </a:rPr>
              <a:t>Vezeték nélküli helyi-hálózatban</a:t>
            </a:r>
          </a:p>
          <a:p>
            <a:r>
              <a:rPr lang="hu-HU">
                <a:solidFill>
                  <a:srgbClr val="EBEBEB"/>
                </a:solidFill>
                <a:ea typeface="Calibri"/>
                <a:cs typeface="Calibri"/>
              </a:rPr>
              <a:t>Egyéb számítógépes perifériákban</a:t>
            </a:r>
          </a:p>
          <a:p>
            <a:pPr marL="0" indent="0">
              <a:buNone/>
            </a:pPr>
            <a:endParaRPr lang="hu-HU">
              <a:solidFill>
                <a:srgbClr val="EBEBEB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hu-HU">
              <a:solidFill>
                <a:srgbClr val="EBEBEB"/>
              </a:solidFill>
              <a:ea typeface="Calibri"/>
              <a:cs typeface="Calibri"/>
            </a:endParaRPr>
          </a:p>
          <a:p>
            <a:endParaRPr lang="hu-HU">
              <a:solidFill>
                <a:srgbClr val="EBEBEB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488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D7E70D-BDE4-5E7A-BA33-CFCAA9ADD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hu-HU">
                <a:ea typeface="Calibri Light"/>
                <a:cs typeface="Calibri Light"/>
              </a:rPr>
              <a:t>Rádió frekvencia előnyei</a:t>
            </a:r>
            <a:endParaRPr lang="hu-HU"/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70F2D386-A461-30E0-8758-ECF69FC560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512791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155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AAE780-C6E3-4974-5FB5-172F686DA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887" y="184583"/>
            <a:ext cx="8825658" cy="1371829"/>
          </a:xfrm>
        </p:spPr>
        <p:txBody>
          <a:bodyPr/>
          <a:lstStyle/>
          <a:p>
            <a:r>
              <a:rPr lang="hu-HU" sz="4200"/>
              <a:t>Rádió frekvencia hátrányai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451F32B-4EC7-64C5-7782-85992733D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2045904"/>
            <a:ext cx="8825658" cy="3592896"/>
          </a:xfrm>
        </p:spPr>
        <p:txBody>
          <a:bodyPr/>
          <a:lstStyle/>
          <a:p>
            <a:pPr marL="171450" indent="-171450">
              <a:buFont typeface="Arial" charset="2"/>
              <a:buChar char="•"/>
            </a:pPr>
            <a:r>
              <a:rPr lang="hu-HU" sz="2400">
                <a:solidFill>
                  <a:schemeClr val="tx1"/>
                </a:solidFill>
                <a:latin typeface="Times New Roman"/>
                <a:cs typeface="Times New Roman"/>
              </a:rPr>
              <a:t>Interferencia</a:t>
            </a:r>
            <a:endParaRPr lang="hu-HU" sz="2400">
              <a:solidFill>
                <a:schemeClr val="tx1"/>
              </a:solidFill>
            </a:endParaRPr>
          </a:p>
          <a:p>
            <a:pPr marL="171450" indent="-171450">
              <a:buFont typeface="Arial" charset="2"/>
              <a:buChar char="•"/>
            </a:pPr>
            <a:r>
              <a:rPr lang="hu-HU" sz="2400">
                <a:solidFill>
                  <a:schemeClr val="tx1"/>
                </a:solidFill>
                <a:latin typeface="Times New Roman"/>
                <a:cs typeface="Times New Roman"/>
              </a:rPr>
              <a:t>Hálózati és adatvédelem</a:t>
            </a:r>
          </a:p>
          <a:p>
            <a:pPr marL="171450" indent="-171450">
              <a:buFont typeface="Arial" charset="2"/>
              <a:buChar char="•"/>
            </a:pPr>
            <a:r>
              <a:rPr lang="hu-HU" sz="2400">
                <a:solidFill>
                  <a:schemeClr val="tx1"/>
                </a:solidFill>
                <a:latin typeface="Times New Roman"/>
                <a:cs typeface="Times New Roman"/>
              </a:rPr>
              <a:t>Technológia</a:t>
            </a:r>
          </a:p>
          <a:p>
            <a:pPr marL="171450" indent="-171450">
              <a:buFont typeface="Arial" charset="2"/>
              <a:buChar char="•"/>
            </a:pPr>
            <a:r>
              <a:rPr lang="hu-HU" sz="2400">
                <a:solidFill>
                  <a:schemeClr val="tx1"/>
                </a:solidFill>
                <a:latin typeface="Times New Roman"/>
                <a:cs typeface="Times New Roman"/>
              </a:rPr>
              <a:t>Időjárásnak kitett</a:t>
            </a:r>
          </a:p>
          <a:p>
            <a:pPr marL="171450" indent="-171450">
              <a:buFont typeface="Arial" charset="2"/>
              <a:buChar char="•"/>
            </a:pPr>
            <a:r>
              <a:rPr lang="hu-HU" sz="2400">
                <a:solidFill>
                  <a:schemeClr val="tx1"/>
                </a:solidFill>
                <a:latin typeface="Times New Roman"/>
                <a:cs typeface="Times New Roman"/>
              </a:rPr>
              <a:t>Lehallgatási veszély  </a:t>
            </a:r>
            <a:endParaRPr lang="hu-HU" sz="2400">
              <a:solidFill>
                <a:schemeClr val="tx1"/>
              </a:solidFill>
            </a:endParaRPr>
          </a:p>
          <a:p>
            <a:pPr marL="171450" indent="-171450">
              <a:buFont typeface="Arial" charset="2"/>
              <a:buChar char="•"/>
            </a:pPr>
            <a:r>
              <a:rPr lang="hu-HU" sz="2400">
                <a:solidFill>
                  <a:schemeClr val="tx1"/>
                </a:solidFill>
                <a:latin typeface="Times New Roman"/>
                <a:cs typeface="Times New Roman"/>
              </a:rPr>
              <a:t>Frekvencia kiosztás állami hatáskör </a:t>
            </a:r>
            <a:endParaRPr lang="hu-HU" sz="2400">
              <a:solidFill>
                <a:schemeClr val="tx1"/>
              </a:solidFill>
            </a:endParaRPr>
          </a:p>
          <a:p>
            <a:endParaRPr lang="hu-H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53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84B543A-2E52-87B8-CDBA-DA62DE9E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hu-HU" b="1">
                <a:solidFill>
                  <a:srgbClr val="EBEBEB"/>
                </a:solidFill>
                <a:cs typeface="Calibri Light"/>
              </a:rPr>
              <a:t>A koaxiális kábel története</a:t>
            </a:r>
            <a:endParaRPr lang="hu-HU" b="1">
              <a:solidFill>
                <a:srgbClr val="EBEBEB"/>
              </a:solidFill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D39056-ED3F-4281-E6C2-514E8FD28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hu-HU">
                <a:solidFill>
                  <a:srgbClr val="FFFFFF"/>
                </a:solidFill>
                <a:latin typeface="Calibri"/>
                <a:cs typeface="Calibri"/>
              </a:rPr>
              <a:t>Oliver Heaviside fejlesztette ki. </a:t>
            </a:r>
          </a:p>
          <a:p>
            <a:pPr marL="457200" indent="-457200"/>
            <a:r>
              <a:rPr lang="hu-HU">
                <a:solidFill>
                  <a:srgbClr val="FFFFFF"/>
                </a:solidFill>
                <a:latin typeface="Calibri"/>
                <a:cs typeface="Calibri"/>
              </a:rPr>
              <a:t>1880</a:t>
            </a:r>
          </a:p>
          <a:p>
            <a:r>
              <a:rPr lang="hu-HU">
                <a:solidFill>
                  <a:srgbClr val="FFFFFF"/>
                </a:solidFill>
                <a:latin typeface="Calibri"/>
                <a:cs typeface="Calibri"/>
              </a:rPr>
              <a:t>Született: 1850. május 18</a:t>
            </a:r>
          </a:p>
          <a:p>
            <a:r>
              <a:rPr lang="hu-HU">
                <a:solidFill>
                  <a:srgbClr val="FFFFFF"/>
                </a:solidFill>
                <a:latin typeface="Calibri"/>
                <a:cs typeface="Calibri"/>
              </a:rPr>
              <a:t>Meghalt: 1925. február 3.</a:t>
            </a:r>
            <a:endParaRPr lang="hu-HU">
              <a:solidFill>
                <a:srgbClr val="FFFFFF"/>
              </a:solidFill>
            </a:endParaRPr>
          </a:p>
          <a:p>
            <a:endParaRPr lang="hu-HU">
              <a:solidFill>
                <a:srgbClr val="FFFFFF"/>
              </a:solidFill>
              <a:cs typeface="Calibri"/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 descr="A képen ruházat, Emberi arc, szöveg, személy látható&#10;&#10;Automatikusan generált leírás">
            <a:extLst>
              <a:ext uri="{FF2B5EF4-FFF2-40B4-BE49-F238E27FC236}">
                <a16:creationId xmlns:a16="http://schemas.microsoft.com/office/drawing/2014/main" id="{57BC781E-7475-0334-BF78-44B49ABA62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6" r="2058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8421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C5D0A0-988C-7549-2A69-9144D22D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hu-HU" b="1">
                <a:cs typeface="Calibri Light"/>
              </a:rPr>
              <a:t>A koaxiális kábel</a:t>
            </a:r>
            <a:endParaRPr lang="hu-HU" b="1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173599-19ED-A9F9-90A7-0006FD06C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latin typeface="Times New Roman"/>
                <a:cs typeface="Times New Roman"/>
              </a:rPr>
              <a:t>A koaxiális kábel - vagy röviden koax - elnevezés a vezeték szerkezetéből származik, mivel két vezető egy közös tengelyen (axis) osztozik.</a:t>
            </a:r>
          </a:p>
          <a:p>
            <a:r>
              <a:rPr lang="hu-HU">
                <a:latin typeface="Times New Roman"/>
                <a:cs typeface="Times New Roman"/>
              </a:rPr>
              <a:t>Olyan vezetéktípus, ami egy belső vezető érből, dielektrikumból, fémhálóból és külső szigetelésből áll</a:t>
            </a:r>
            <a:endParaRPr lang="hu-HU"/>
          </a:p>
          <a:p>
            <a:r>
              <a:rPr lang="hu-HU">
                <a:latin typeface="Times New Roman"/>
                <a:cs typeface="Times New Roman"/>
              </a:rPr>
              <a:t>Mára eléggé elavult, de néhány helyen még használjuk</a:t>
            </a:r>
          </a:p>
          <a:p>
            <a:r>
              <a:rPr lang="hu-HU">
                <a:latin typeface="Times New Roman"/>
                <a:cs typeface="Times New Roman"/>
              </a:rPr>
              <a:t>Fémháló -) elektromos árnyékolás</a:t>
            </a:r>
          </a:p>
          <a:p>
            <a:endParaRPr lang="hu-HU">
              <a:latin typeface="Times New Roman"/>
              <a:cs typeface="Arial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668EC6-747F-D1F8-A5BF-32CF9E55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3414336"/>
            <a:ext cx="5451627" cy="14719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870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2188EB3-B931-5D1A-47D1-763607AA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u-HU" sz="3600" b="1">
                <a:solidFill>
                  <a:srgbClr val="EBEBEB"/>
                </a:solidFill>
                <a:cs typeface="Calibri Light"/>
              </a:rPr>
              <a:t>A koaxiális kábel csatlakozói</a:t>
            </a:r>
            <a:endParaRPr lang="hu-HU" sz="3600" b="1">
              <a:solidFill>
                <a:srgbClr val="EBEBEB"/>
              </a:solidFill>
              <a:ea typeface="Calibri Light"/>
              <a:cs typeface="Calibri Light"/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Kép 3" descr="A képen Háztartási vasáru, rögzítő, fém, henger látható&#10;&#10;Automatikusan generált leírás">
            <a:extLst>
              <a:ext uri="{FF2B5EF4-FFF2-40B4-BE49-F238E27FC236}">
                <a16:creationId xmlns:a16="http://schemas.microsoft.com/office/drawing/2014/main" id="{91264730-538A-B185-920A-CCF5D57F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121025"/>
            <a:ext cx="5449889" cy="2615946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330F46-F6EC-8BFE-2229-24BBCBCB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u-HU">
                <a:solidFill>
                  <a:srgbClr val="EBEBEB"/>
                </a:solidFill>
                <a:cs typeface="Calibri"/>
              </a:rPr>
              <a:t>BNC</a:t>
            </a:r>
          </a:p>
          <a:p>
            <a:r>
              <a:rPr lang="hu-HU">
                <a:solidFill>
                  <a:srgbClr val="EBEBEB"/>
                </a:solidFill>
                <a:cs typeface="Calibri"/>
              </a:rPr>
              <a:t>F type</a:t>
            </a:r>
          </a:p>
          <a:p>
            <a:r>
              <a:rPr lang="hu-HU">
                <a:solidFill>
                  <a:srgbClr val="EBEBEB"/>
                </a:solidFill>
                <a:cs typeface="Calibri"/>
              </a:rPr>
              <a:t>N type</a:t>
            </a:r>
          </a:p>
        </p:txBody>
      </p:sp>
    </p:spTree>
    <p:extLst>
      <p:ext uri="{BB962C8B-B14F-4D97-AF65-F5344CB8AC3E}">
        <p14:creationId xmlns:p14="http://schemas.microsoft.com/office/powerpoint/2010/main" val="3347199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16E52-1D8C-FBC6-8C07-B7ED6A80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>
                <a:cs typeface="Calibri Light"/>
              </a:rPr>
              <a:t>A koaxiális kábel csatlakozói (BNC)</a:t>
            </a:r>
            <a:endParaRPr lang="hu-HU" b="1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A94C2B-9855-7ED5-DA13-25035381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2400">
                <a:latin typeface="Times New Roman"/>
                <a:ea typeface="+mn-lt"/>
                <a:cs typeface="+mn-lt"/>
              </a:rPr>
              <a:t>Paul Neill (</a:t>
            </a:r>
            <a:r>
              <a:rPr lang="hu-HU" sz="2400" err="1">
                <a:latin typeface="Times New Roman"/>
                <a:ea typeface="+mn-lt"/>
                <a:cs typeface="+mn-lt"/>
              </a:rPr>
              <a:t>September</a:t>
            </a:r>
            <a:r>
              <a:rPr lang="hu-HU" sz="2400">
                <a:latin typeface="Times New Roman"/>
                <a:ea typeface="+mn-lt"/>
                <a:cs typeface="+mn-lt"/>
              </a:rPr>
              <a:t> 6, 1882 – </a:t>
            </a:r>
            <a:r>
              <a:rPr lang="hu-HU" sz="2400" err="1">
                <a:latin typeface="Times New Roman"/>
                <a:ea typeface="+mn-lt"/>
                <a:cs typeface="+mn-lt"/>
              </a:rPr>
              <a:t>October</a:t>
            </a:r>
            <a:r>
              <a:rPr lang="hu-HU" sz="2400">
                <a:latin typeface="Times New Roman"/>
                <a:ea typeface="+mn-lt"/>
                <a:cs typeface="+mn-lt"/>
              </a:rPr>
              <a:t> 1968) és Carl </a:t>
            </a:r>
            <a:r>
              <a:rPr lang="hu-HU" sz="2400" err="1">
                <a:latin typeface="Times New Roman"/>
                <a:ea typeface="+mn-lt"/>
                <a:cs typeface="+mn-lt"/>
              </a:rPr>
              <a:t>Concelman</a:t>
            </a:r>
            <a:r>
              <a:rPr lang="hu-HU" sz="2400">
                <a:latin typeface="Times New Roman"/>
                <a:ea typeface="+mn-lt"/>
                <a:cs typeface="+mn-lt"/>
              </a:rPr>
              <a:t> (December 23, 1912 – August 1975)</a:t>
            </a:r>
            <a:r>
              <a:rPr lang="hu-HU" sz="2400" baseline="30000">
                <a:latin typeface="Times New Roman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hu-HU" sz="2400">
                <a:latin typeface="Times New Roman"/>
                <a:ea typeface="+mn-lt"/>
                <a:cs typeface="+mn-lt"/>
              </a:rPr>
              <a:t> fejlesztette ki</a:t>
            </a:r>
          </a:p>
          <a:p>
            <a:r>
              <a:rPr lang="hu-HU" sz="2400">
                <a:latin typeface="Times New Roman"/>
                <a:cs typeface="Calibri"/>
              </a:rPr>
              <a:t>1940</a:t>
            </a:r>
          </a:p>
          <a:p>
            <a:r>
              <a:rPr lang="hu-HU" sz="2400">
                <a:latin typeface="Times New Roman"/>
                <a:cs typeface="Calibri"/>
              </a:rPr>
              <a:t>Tv, Rádió, rádió frekvenciás eszközökhöz</a:t>
            </a:r>
          </a:p>
        </p:txBody>
      </p:sp>
      <p:pic>
        <p:nvPicPr>
          <p:cNvPr id="4" name="Kép 3" descr="A képen összekötő, Háztartási vasáru, kábel, ezüst látható&#10;&#10;Automatikusan generált leírás">
            <a:extLst>
              <a:ext uri="{FF2B5EF4-FFF2-40B4-BE49-F238E27FC236}">
                <a16:creationId xmlns:a16="http://schemas.microsoft.com/office/drawing/2014/main" id="{F4B975C2-B498-1C1A-B5B4-C1AB3E64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66" y="2667989"/>
            <a:ext cx="4358855" cy="301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0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Szélesvásznú</PresentationFormat>
  <Slides>29</Slides>
  <Notes>0</Notes>
  <HiddenSlides>0</HiddenSlide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0" baseType="lpstr">
      <vt:lpstr>Ion</vt:lpstr>
      <vt:lpstr>Vezetékes és vezeték nélküli átviteli közegek  </vt:lpstr>
      <vt:lpstr>Kétféle szélessávú rendszerek</vt:lpstr>
      <vt:lpstr>Rádió frekvencia</vt:lpstr>
      <vt:lpstr>Rádió frekvencia előnyei</vt:lpstr>
      <vt:lpstr>Rádió frekvencia hátrányai</vt:lpstr>
      <vt:lpstr>A koaxiális kábel története</vt:lpstr>
      <vt:lpstr>A koaxiális kábel</vt:lpstr>
      <vt:lpstr>A koaxiális kábel csatlakozói</vt:lpstr>
      <vt:lpstr>A koaxiális kábel csatlakozói (BNC)</vt:lpstr>
      <vt:lpstr>A koaxiális kábel csatlakozói (F)</vt:lpstr>
      <vt:lpstr>A koaxiális kábel csatlakozói (N)</vt:lpstr>
      <vt:lpstr>Szélessávú koaxiális kábelek</vt:lpstr>
      <vt:lpstr>Hang</vt:lpstr>
      <vt:lpstr>Jack </vt:lpstr>
      <vt:lpstr>Használtabb típusai</vt:lpstr>
      <vt:lpstr>RCA</vt:lpstr>
      <vt:lpstr>RCA</vt:lpstr>
      <vt:lpstr>RCA Felépítése</vt:lpstr>
      <vt:lpstr>UTP,STP SFTP</vt:lpstr>
      <vt:lpstr>UTP,STP SFTP</vt:lpstr>
      <vt:lpstr>Optikai kábel</vt:lpstr>
      <vt:lpstr>Optikai kábel</vt:lpstr>
      <vt:lpstr>USB</vt:lpstr>
      <vt:lpstr>USB</vt:lpstr>
      <vt:lpstr>Bluetooth</vt:lpstr>
      <vt:lpstr>D-sub, DVi</vt:lpstr>
      <vt:lpstr>HDMi</vt:lpstr>
      <vt:lpstr>Források</vt:lpstr>
      <vt:lpstr>Köszönjük a figyelmet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Péter Dávid</dc:creator>
  <cp:revision>4</cp:revision>
  <dcterms:created xsi:type="dcterms:W3CDTF">2023-09-20T10:15:32Z</dcterms:created>
  <dcterms:modified xsi:type="dcterms:W3CDTF">2023-09-28T07:34:06Z</dcterms:modified>
</cp:coreProperties>
</file>